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3651" r:id="rId3"/>
  </p:sldMasterIdLst>
  <p:notesMasterIdLst>
    <p:notesMasterId r:id="rId23"/>
  </p:notesMasterIdLst>
  <p:sldIdLst>
    <p:sldId id="266" r:id="rId4"/>
    <p:sldId id="298" r:id="rId5"/>
    <p:sldId id="369" r:id="rId6"/>
    <p:sldId id="374" r:id="rId7"/>
    <p:sldId id="375" r:id="rId8"/>
    <p:sldId id="376" r:id="rId9"/>
    <p:sldId id="301" r:id="rId10"/>
    <p:sldId id="377" r:id="rId11"/>
    <p:sldId id="338" r:id="rId12"/>
    <p:sldId id="368" r:id="rId13"/>
    <p:sldId id="347" r:id="rId14"/>
    <p:sldId id="373" r:id="rId15"/>
    <p:sldId id="349" r:id="rId16"/>
    <p:sldId id="351" r:id="rId17"/>
    <p:sldId id="371" r:id="rId18"/>
    <p:sldId id="352" r:id="rId19"/>
    <p:sldId id="337" r:id="rId20"/>
    <p:sldId id="379" r:id="rId21"/>
    <p:sldId id="378" r:id="rId22"/>
  </p:sldIdLst>
  <p:sldSz cx="9144000" cy="6858000" type="screen4x3"/>
  <p:notesSz cx="6858000" cy="9144000"/>
  <p:defaultTextStyle>
    <a:defPPr>
      <a:defRPr lang="zh-CN"/>
    </a:defPPr>
    <a:lvl1pPr algn="l" rtl="0" fontAlgn="base">
      <a:spcBef>
        <a:spcPct val="0"/>
      </a:spcBef>
      <a:spcAft>
        <a:spcPct val="0"/>
      </a:spcAft>
      <a:defRPr sz="3600"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sz="3600"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sz="3600"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sz="3600"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sz="3600" kern="1200">
        <a:solidFill>
          <a:schemeClr val="tx1"/>
        </a:solidFill>
        <a:latin typeface="Arial" pitchFamily="34" charset="0"/>
        <a:ea typeface="宋体" pitchFamily="2" charset="-122"/>
        <a:cs typeface="+mn-cs"/>
      </a:defRPr>
    </a:lvl5pPr>
    <a:lvl6pPr marL="2286000" algn="l" defTabSz="914400" rtl="0" eaLnBrk="1" latinLnBrk="0" hangingPunct="1">
      <a:defRPr sz="3600" kern="1200">
        <a:solidFill>
          <a:schemeClr val="tx1"/>
        </a:solidFill>
        <a:latin typeface="Arial" pitchFamily="34" charset="0"/>
        <a:ea typeface="宋体" pitchFamily="2" charset="-122"/>
        <a:cs typeface="+mn-cs"/>
      </a:defRPr>
    </a:lvl6pPr>
    <a:lvl7pPr marL="2743200" algn="l" defTabSz="914400" rtl="0" eaLnBrk="1" latinLnBrk="0" hangingPunct="1">
      <a:defRPr sz="3600" kern="1200">
        <a:solidFill>
          <a:schemeClr val="tx1"/>
        </a:solidFill>
        <a:latin typeface="Arial" pitchFamily="34" charset="0"/>
        <a:ea typeface="宋体" pitchFamily="2" charset="-122"/>
        <a:cs typeface="+mn-cs"/>
      </a:defRPr>
    </a:lvl7pPr>
    <a:lvl8pPr marL="3200400" algn="l" defTabSz="914400" rtl="0" eaLnBrk="1" latinLnBrk="0" hangingPunct="1">
      <a:defRPr sz="3600" kern="1200">
        <a:solidFill>
          <a:schemeClr val="tx1"/>
        </a:solidFill>
        <a:latin typeface="Arial" pitchFamily="34" charset="0"/>
        <a:ea typeface="宋体" pitchFamily="2" charset="-122"/>
        <a:cs typeface="+mn-cs"/>
      </a:defRPr>
    </a:lvl8pPr>
    <a:lvl9pPr marL="3657600" algn="l" defTabSz="914400" rtl="0" eaLnBrk="1" latinLnBrk="0" hangingPunct="1">
      <a:defRPr sz="3600" kern="1200">
        <a:solidFill>
          <a:schemeClr val="tx1"/>
        </a:solidFill>
        <a:latin typeface="Arial" pitchFamily="34"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663367"/>
    <a:srgbClr val="33CCFF"/>
    <a:srgbClr val="FFFFCC"/>
    <a:srgbClr val="66CCFF"/>
    <a:srgbClr val="0000FF"/>
    <a:srgbClr val="66FFFF"/>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56" autoAdjust="0"/>
    <p:restoredTop sz="94669" autoAdjust="0"/>
  </p:normalViewPr>
  <p:slideViewPr>
    <p:cSldViewPr>
      <p:cViewPr varScale="1">
        <p:scale>
          <a:sx n="67" d="100"/>
          <a:sy n="67" d="100"/>
        </p:scale>
        <p:origin x="-176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63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85EDF303-124C-4798-A66C-A3880055BDE9}" type="datetimeFigureOut">
              <a:rPr lang="zh-CN" altLang="en-US"/>
              <a:pPr>
                <a:defRPr/>
              </a:pPr>
              <a:t>2015/5/6</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FB847A3D-315A-43DA-B601-1E2C8EF1228E}" type="slidenum">
              <a:rPr lang="zh-CN" altLang="en-US"/>
              <a:pPr>
                <a:defRPr/>
              </a:pPr>
              <a:t>‹#›</a:t>
            </a:fld>
            <a:endParaRPr lang="zh-CN" altLang="en-US"/>
          </a:p>
        </p:txBody>
      </p:sp>
    </p:spTree>
    <p:extLst>
      <p:ext uri="{BB962C8B-B14F-4D97-AF65-F5344CB8AC3E}">
        <p14:creationId xmlns:p14="http://schemas.microsoft.com/office/powerpoint/2010/main" val="2779732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FB847A3D-315A-43DA-B601-1E2C8EF1228E}" type="slidenum">
              <a:rPr lang="zh-CN" altLang="en-US" smtClean="0"/>
              <a:pPr>
                <a:defRPr/>
              </a:pPr>
              <a:t>6</a:t>
            </a:fld>
            <a:endParaRPr lang="zh-CN" altLang="en-US"/>
          </a:p>
        </p:txBody>
      </p:sp>
    </p:spTree>
    <p:extLst>
      <p:ext uri="{BB962C8B-B14F-4D97-AF65-F5344CB8AC3E}">
        <p14:creationId xmlns:p14="http://schemas.microsoft.com/office/powerpoint/2010/main" val="4194441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12"/>
          <p:cNvSpPr>
            <a:spLocks noGrp="1" noChangeArrowheads="1"/>
          </p:cNvSpPr>
          <p:nvPr>
            <p:ph type="ftr" sz="quarter" idx="10"/>
          </p:nvPr>
        </p:nvSpPr>
        <p:spPr>
          <a:ln/>
        </p:spPr>
        <p:txBody>
          <a:bodyPr/>
          <a:lstStyle>
            <a:lvl1pPr>
              <a:defRPr/>
            </a:lvl1pPr>
          </a:lstStyle>
          <a:p>
            <a:pPr>
              <a:defRPr/>
            </a:pPr>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12"/>
          <p:cNvSpPr>
            <a:spLocks noGrp="1" noChangeArrowheads="1"/>
          </p:cNvSpPr>
          <p:nvPr>
            <p:ph type="ftr" sz="quarter" idx="10"/>
          </p:nvPr>
        </p:nvSpPr>
        <p:spPr>
          <a:ln/>
        </p:spPr>
        <p:txBody>
          <a:bodyPr/>
          <a:lstStyle>
            <a:lvl1pPr>
              <a:defRPr/>
            </a:lvl1pPr>
          </a:lstStyle>
          <a:p>
            <a:pPr>
              <a:defRPr/>
            </a:pPr>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84950" y="476250"/>
            <a:ext cx="2019300" cy="568325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27050" y="476250"/>
            <a:ext cx="5905500" cy="568325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12"/>
          <p:cNvSpPr>
            <a:spLocks noGrp="1" noChangeArrowheads="1"/>
          </p:cNvSpPr>
          <p:nvPr>
            <p:ph type="ftr" sz="quarter" idx="10"/>
          </p:nvPr>
        </p:nvSpPr>
        <p:spPr>
          <a:ln/>
        </p:spPr>
        <p:txBody>
          <a:bodyPr/>
          <a:lstStyle>
            <a:lvl1pPr>
              <a:defRPr/>
            </a:lvl1pPr>
          </a:lstStyle>
          <a:p>
            <a:pPr>
              <a:defRPr/>
            </a:pPr>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12"/>
          <p:cNvSpPr>
            <a:spLocks noGrp="1" noChangeArrowheads="1"/>
          </p:cNvSpPr>
          <p:nvPr>
            <p:ph type="ftr" sz="quarter" idx="10"/>
          </p:nvPr>
        </p:nvSpPr>
        <p:spPr>
          <a:ln/>
        </p:spPr>
        <p:txBody>
          <a:bodyPr/>
          <a:lstStyle>
            <a:lvl1pPr>
              <a:defRPr/>
            </a:lvl1pPr>
          </a:lstStyle>
          <a:p>
            <a:pPr>
              <a:defRPr/>
            </a:pPr>
            <a:endParaRPr lang="en-US" altLang="zh-C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907213" y="1600200"/>
            <a:ext cx="2149475" cy="452596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6297613"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12"/>
          <p:cNvSpPr>
            <a:spLocks noGrp="1" noChangeArrowheads="1"/>
          </p:cNvSpPr>
          <p:nvPr>
            <p:ph type="ftr" sz="quarter" idx="10"/>
          </p:nvPr>
        </p:nvSpPr>
        <p:spPr>
          <a:ln/>
        </p:spPr>
        <p:txBody>
          <a:bodyPr/>
          <a:lstStyle>
            <a:lvl1pPr>
              <a:defRPr/>
            </a:lvl1pPr>
          </a:lstStyle>
          <a:p>
            <a:pPr>
              <a:defRPr/>
            </a:pPr>
            <a:endParaRPr lang="en-US" altLang="zh-CN"/>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600200"/>
            <a:ext cx="2057400" cy="452596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6019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527050" y="1628775"/>
            <a:ext cx="39624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1850" y="1628775"/>
            <a:ext cx="39624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12"/>
          <p:cNvSpPr>
            <a:spLocks noGrp="1" noChangeArrowheads="1"/>
          </p:cNvSpPr>
          <p:nvPr>
            <p:ph type="ftr" sz="quarter" idx="10"/>
          </p:nvPr>
        </p:nvSpPr>
        <p:spPr>
          <a:ln/>
        </p:spPr>
        <p:txBody>
          <a:bodyPr/>
          <a:lstStyle>
            <a:lvl1pPr>
              <a:defRPr/>
            </a:lvl1pPr>
          </a:lstStyle>
          <a:p>
            <a:pPr>
              <a:defRPr/>
            </a:pPr>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12"/>
          <p:cNvSpPr>
            <a:spLocks noGrp="1" noChangeArrowheads="1"/>
          </p:cNvSpPr>
          <p:nvPr>
            <p:ph type="ftr" sz="quarter" idx="10"/>
          </p:nvPr>
        </p:nvSpPr>
        <p:spPr>
          <a:ln/>
        </p:spPr>
        <p:txBody>
          <a:bodyPr/>
          <a:lstStyle>
            <a:lvl1pPr>
              <a:defRPr/>
            </a:lvl1pPr>
          </a:lstStyle>
          <a:p>
            <a:pPr>
              <a:defRPr/>
            </a:pPr>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12"/>
          <p:cNvSpPr>
            <a:spLocks noGrp="1" noChangeArrowheads="1"/>
          </p:cNvSpPr>
          <p:nvPr>
            <p:ph type="ftr" sz="quarter" idx="10"/>
          </p:nvPr>
        </p:nvSpPr>
        <p:spPr>
          <a:ln/>
        </p:spPr>
        <p:txBody>
          <a:bodyPr/>
          <a:lstStyle>
            <a:lvl1pPr>
              <a:defRPr/>
            </a:lvl1pPr>
          </a:lstStyle>
          <a:p>
            <a:pPr>
              <a:defRPr/>
            </a:pPr>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2"/>
          <p:cNvSpPr>
            <a:spLocks noGrp="1" noChangeArrowheads="1"/>
          </p:cNvSpPr>
          <p:nvPr>
            <p:ph type="ftr" sz="quarter" idx="10"/>
          </p:nvPr>
        </p:nvSpPr>
        <p:spPr>
          <a:ln/>
        </p:spPr>
        <p:txBody>
          <a:bodyPr/>
          <a:lstStyle>
            <a:lvl1pPr>
              <a:defRPr/>
            </a:lvl1pPr>
          </a:lstStyle>
          <a:p>
            <a:pPr>
              <a:defRPr/>
            </a:pPr>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12"/>
          <p:cNvSpPr>
            <a:spLocks noGrp="1" noChangeArrowheads="1"/>
          </p:cNvSpPr>
          <p:nvPr>
            <p:ph type="ftr" sz="quarter" idx="10"/>
          </p:nvPr>
        </p:nvSpPr>
        <p:spPr>
          <a:ln/>
        </p:spPr>
        <p:txBody>
          <a:bodyPr/>
          <a:lstStyle>
            <a:lvl1pPr>
              <a:defRPr/>
            </a:lvl1pPr>
          </a:lstStyle>
          <a:p>
            <a:pPr>
              <a:defRPr/>
            </a:pPr>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12"/>
          <p:cNvSpPr>
            <a:spLocks noGrp="1" noChangeArrowheads="1"/>
          </p:cNvSpPr>
          <p:nvPr>
            <p:ph type="ftr" sz="quarter" idx="10"/>
          </p:nvPr>
        </p:nvSpPr>
        <p:spPr>
          <a:ln/>
        </p:spPr>
        <p:txBody>
          <a:bodyPr/>
          <a:lstStyle>
            <a:lvl1pPr>
              <a:defRPr/>
            </a:lvl1pPr>
          </a:lstStyle>
          <a:p>
            <a:pPr>
              <a:defRPr/>
            </a:pPr>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9"/>
          <p:cNvSpPr>
            <a:spLocks noGrp="1" noChangeArrowheads="1"/>
          </p:cNvSpPr>
          <p:nvPr>
            <p:ph type="title"/>
          </p:nvPr>
        </p:nvSpPr>
        <p:spPr bwMode="auto">
          <a:xfrm>
            <a:off x="3625850" y="476250"/>
            <a:ext cx="4041775" cy="5762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10"/>
          <p:cNvSpPr>
            <a:spLocks noGrp="1" noChangeArrowheads="1"/>
          </p:cNvSpPr>
          <p:nvPr>
            <p:ph type="body" idx="1"/>
          </p:nvPr>
        </p:nvSpPr>
        <p:spPr bwMode="auto">
          <a:xfrm>
            <a:off x="527050" y="1628775"/>
            <a:ext cx="80772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36" name="Rectangle 12"/>
          <p:cNvSpPr>
            <a:spLocks noGrp="1" noChangeArrowheads="1"/>
          </p:cNvSpPr>
          <p:nvPr>
            <p:ph type="ftr" sz="quarter" idx="3"/>
          </p:nvPr>
        </p:nvSpPr>
        <p:spPr bwMode="auto">
          <a:xfrm>
            <a:off x="53975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sz="1200">
                <a:solidFill>
                  <a:srgbClr val="8CCBEA"/>
                </a:solidFill>
                <a:latin typeface="Arial" charset="0"/>
              </a:defRPr>
            </a:lvl1pPr>
          </a:lstStyle>
          <a:p>
            <a:pPr>
              <a:defRPr/>
            </a:pPr>
            <a:endParaRPr lang="en-US" altLang="zh-CN"/>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r" rtl="0" eaLnBrk="0" fontAlgn="base" hangingPunct="0">
        <a:spcBef>
          <a:spcPct val="0"/>
        </a:spcBef>
        <a:spcAft>
          <a:spcPct val="0"/>
        </a:spcAft>
        <a:defRPr sz="2400">
          <a:solidFill>
            <a:schemeClr val="bg1"/>
          </a:solidFill>
          <a:latin typeface="+mj-lt"/>
          <a:ea typeface="+mj-ea"/>
          <a:cs typeface="汉仪大黑简"/>
        </a:defRPr>
      </a:lvl1pPr>
      <a:lvl2pPr algn="r" rtl="0" eaLnBrk="0" fontAlgn="base" hangingPunct="0">
        <a:spcBef>
          <a:spcPct val="0"/>
        </a:spcBef>
        <a:spcAft>
          <a:spcPct val="0"/>
        </a:spcAft>
        <a:defRPr sz="2400">
          <a:solidFill>
            <a:schemeClr val="bg1"/>
          </a:solidFill>
          <a:latin typeface="Humnst777 Blk BT" pitchFamily="34" charset="0"/>
          <a:ea typeface="汉仪大黑简" pitchFamily="49" charset="-122"/>
          <a:cs typeface="汉仪大黑简"/>
        </a:defRPr>
      </a:lvl2pPr>
      <a:lvl3pPr algn="r" rtl="0" eaLnBrk="0" fontAlgn="base" hangingPunct="0">
        <a:spcBef>
          <a:spcPct val="0"/>
        </a:spcBef>
        <a:spcAft>
          <a:spcPct val="0"/>
        </a:spcAft>
        <a:defRPr sz="2400">
          <a:solidFill>
            <a:schemeClr val="bg1"/>
          </a:solidFill>
          <a:latin typeface="Humnst777 Blk BT" pitchFamily="34" charset="0"/>
          <a:ea typeface="汉仪大黑简" pitchFamily="49" charset="-122"/>
          <a:cs typeface="汉仪大黑简"/>
        </a:defRPr>
      </a:lvl3pPr>
      <a:lvl4pPr algn="r" rtl="0" eaLnBrk="0" fontAlgn="base" hangingPunct="0">
        <a:spcBef>
          <a:spcPct val="0"/>
        </a:spcBef>
        <a:spcAft>
          <a:spcPct val="0"/>
        </a:spcAft>
        <a:defRPr sz="2400">
          <a:solidFill>
            <a:schemeClr val="bg1"/>
          </a:solidFill>
          <a:latin typeface="Humnst777 Blk BT" pitchFamily="34" charset="0"/>
          <a:ea typeface="汉仪大黑简" pitchFamily="49" charset="-122"/>
          <a:cs typeface="汉仪大黑简"/>
        </a:defRPr>
      </a:lvl4pPr>
      <a:lvl5pPr algn="r" rtl="0" eaLnBrk="0" fontAlgn="base" hangingPunct="0">
        <a:spcBef>
          <a:spcPct val="0"/>
        </a:spcBef>
        <a:spcAft>
          <a:spcPct val="0"/>
        </a:spcAft>
        <a:defRPr sz="2400">
          <a:solidFill>
            <a:schemeClr val="bg1"/>
          </a:solidFill>
          <a:latin typeface="Humnst777 Blk BT" pitchFamily="34" charset="0"/>
          <a:ea typeface="汉仪大黑简" pitchFamily="49" charset="-122"/>
          <a:cs typeface="汉仪大黑简"/>
        </a:defRPr>
      </a:lvl5pPr>
      <a:lvl6pPr marL="457200" algn="r" rtl="0" fontAlgn="base">
        <a:spcBef>
          <a:spcPct val="0"/>
        </a:spcBef>
        <a:spcAft>
          <a:spcPct val="0"/>
        </a:spcAft>
        <a:defRPr sz="2400">
          <a:solidFill>
            <a:schemeClr val="bg1"/>
          </a:solidFill>
          <a:latin typeface="Humnst777 Blk BT" pitchFamily="34" charset="0"/>
          <a:ea typeface="汉仪大黑简" pitchFamily="49" charset="-122"/>
        </a:defRPr>
      </a:lvl6pPr>
      <a:lvl7pPr marL="914400" algn="r" rtl="0" fontAlgn="base">
        <a:spcBef>
          <a:spcPct val="0"/>
        </a:spcBef>
        <a:spcAft>
          <a:spcPct val="0"/>
        </a:spcAft>
        <a:defRPr sz="2400">
          <a:solidFill>
            <a:schemeClr val="bg1"/>
          </a:solidFill>
          <a:latin typeface="Humnst777 Blk BT" pitchFamily="34" charset="0"/>
          <a:ea typeface="汉仪大黑简" pitchFamily="49" charset="-122"/>
        </a:defRPr>
      </a:lvl7pPr>
      <a:lvl8pPr marL="1371600" algn="r" rtl="0" fontAlgn="base">
        <a:spcBef>
          <a:spcPct val="0"/>
        </a:spcBef>
        <a:spcAft>
          <a:spcPct val="0"/>
        </a:spcAft>
        <a:defRPr sz="2400">
          <a:solidFill>
            <a:schemeClr val="bg1"/>
          </a:solidFill>
          <a:latin typeface="Humnst777 Blk BT" pitchFamily="34" charset="0"/>
          <a:ea typeface="汉仪大黑简" pitchFamily="49" charset="-122"/>
        </a:defRPr>
      </a:lvl8pPr>
      <a:lvl9pPr marL="1828800" algn="r" rtl="0" fontAlgn="base">
        <a:spcBef>
          <a:spcPct val="0"/>
        </a:spcBef>
        <a:spcAft>
          <a:spcPct val="0"/>
        </a:spcAft>
        <a:defRPr sz="2400">
          <a:solidFill>
            <a:schemeClr val="bg1"/>
          </a:solidFill>
          <a:latin typeface="Humnst777 Blk BT" pitchFamily="34" charset="0"/>
          <a:ea typeface="汉仪大黑简" pitchFamily="49" charset="-122"/>
        </a:defRPr>
      </a:lvl9pPr>
    </p:titleStyle>
    <p:bodyStyle>
      <a:lvl1pPr marL="342900" indent="-342900" algn="l" rtl="0" eaLnBrk="0" fontAlgn="base" hangingPunct="0">
        <a:spcBef>
          <a:spcPct val="20000"/>
        </a:spcBef>
        <a:spcAft>
          <a:spcPct val="0"/>
        </a:spcAft>
        <a:buChar char="•"/>
        <a:defRPr sz="3200">
          <a:solidFill>
            <a:srgbClr val="4D4D4D"/>
          </a:solidFill>
          <a:latin typeface="+mn-lt"/>
          <a:ea typeface="+mn-ea"/>
          <a:cs typeface="方正中等线简体"/>
        </a:defRPr>
      </a:lvl1pPr>
      <a:lvl2pPr marL="742950" indent="-285750" algn="l" rtl="0" eaLnBrk="0" fontAlgn="base" hangingPunct="0">
        <a:spcBef>
          <a:spcPct val="20000"/>
        </a:spcBef>
        <a:spcAft>
          <a:spcPct val="0"/>
        </a:spcAft>
        <a:buChar char="–"/>
        <a:defRPr sz="2800">
          <a:solidFill>
            <a:srgbClr val="4D4D4D"/>
          </a:solidFill>
          <a:latin typeface="+mn-lt"/>
          <a:ea typeface="+mn-ea"/>
          <a:cs typeface="方正中等线简体"/>
        </a:defRPr>
      </a:lvl2pPr>
      <a:lvl3pPr marL="1143000" indent="-228600" algn="l" rtl="0" eaLnBrk="0" fontAlgn="base" hangingPunct="0">
        <a:spcBef>
          <a:spcPct val="20000"/>
        </a:spcBef>
        <a:spcAft>
          <a:spcPct val="0"/>
        </a:spcAft>
        <a:buChar char="•"/>
        <a:defRPr sz="2400">
          <a:solidFill>
            <a:srgbClr val="4D4D4D"/>
          </a:solidFill>
          <a:latin typeface="+mn-lt"/>
          <a:ea typeface="+mn-ea"/>
          <a:cs typeface="方正中等线简体"/>
        </a:defRPr>
      </a:lvl3pPr>
      <a:lvl4pPr marL="1600200" indent="-228600" algn="l" rtl="0" eaLnBrk="0" fontAlgn="base" hangingPunct="0">
        <a:spcBef>
          <a:spcPct val="20000"/>
        </a:spcBef>
        <a:spcAft>
          <a:spcPct val="0"/>
        </a:spcAft>
        <a:buChar char="–"/>
        <a:defRPr sz="2000">
          <a:solidFill>
            <a:srgbClr val="4D4D4D"/>
          </a:solidFill>
          <a:latin typeface="+mn-lt"/>
          <a:ea typeface="+mn-ea"/>
          <a:cs typeface="方正中等线简体"/>
        </a:defRPr>
      </a:lvl4pPr>
      <a:lvl5pPr marL="2057400" indent="-228600" algn="l" rtl="0" eaLnBrk="0" fontAlgn="base" hangingPunct="0">
        <a:spcBef>
          <a:spcPct val="20000"/>
        </a:spcBef>
        <a:spcAft>
          <a:spcPct val="0"/>
        </a:spcAft>
        <a:buChar char="»"/>
        <a:defRPr sz="2000">
          <a:solidFill>
            <a:srgbClr val="4D4D4D"/>
          </a:solidFill>
          <a:latin typeface="+mn-lt"/>
          <a:ea typeface="+mn-ea"/>
          <a:cs typeface="方正中等线简体"/>
        </a:defRPr>
      </a:lvl5pPr>
      <a:lvl6pPr marL="2514600" indent="-228600" algn="l" rtl="0" fontAlgn="base">
        <a:spcBef>
          <a:spcPct val="20000"/>
        </a:spcBef>
        <a:spcAft>
          <a:spcPct val="0"/>
        </a:spcAft>
        <a:buChar char="»"/>
        <a:defRPr sz="2000">
          <a:solidFill>
            <a:srgbClr val="4D4D4D"/>
          </a:solidFill>
          <a:latin typeface="+mn-lt"/>
          <a:ea typeface="+mn-ea"/>
        </a:defRPr>
      </a:lvl6pPr>
      <a:lvl7pPr marL="2971800" indent="-228600" algn="l" rtl="0" fontAlgn="base">
        <a:spcBef>
          <a:spcPct val="20000"/>
        </a:spcBef>
        <a:spcAft>
          <a:spcPct val="0"/>
        </a:spcAft>
        <a:buChar char="»"/>
        <a:defRPr sz="2000">
          <a:solidFill>
            <a:srgbClr val="4D4D4D"/>
          </a:solidFill>
          <a:latin typeface="+mn-lt"/>
          <a:ea typeface="+mn-ea"/>
        </a:defRPr>
      </a:lvl7pPr>
      <a:lvl8pPr marL="3429000" indent="-228600" algn="l" rtl="0" fontAlgn="base">
        <a:spcBef>
          <a:spcPct val="20000"/>
        </a:spcBef>
        <a:spcAft>
          <a:spcPct val="0"/>
        </a:spcAft>
        <a:buChar char="»"/>
        <a:defRPr sz="2000">
          <a:solidFill>
            <a:srgbClr val="4D4D4D"/>
          </a:solidFill>
          <a:latin typeface="+mn-lt"/>
          <a:ea typeface="+mn-ea"/>
        </a:defRPr>
      </a:lvl8pPr>
      <a:lvl9pPr marL="3886200" indent="-228600" algn="l" rtl="0" fontAlgn="base">
        <a:spcBef>
          <a:spcPct val="20000"/>
        </a:spcBef>
        <a:spcAft>
          <a:spcPct val="0"/>
        </a:spcAft>
        <a:buChar char="»"/>
        <a:defRPr sz="2000">
          <a:solidFill>
            <a:srgbClr val="4D4D4D"/>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50" name="Rectangle 7"/>
          <p:cNvSpPr>
            <a:spLocks noGrp="1" noChangeArrowheads="1"/>
          </p:cNvSpPr>
          <p:nvPr>
            <p:ph type="title"/>
          </p:nvPr>
        </p:nvSpPr>
        <p:spPr bwMode="auto">
          <a:xfrm>
            <a:off x="3203575" y="1844675"/>
            <a:ext cx="585311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rtl="0" eaLnBrk="0" fontAlgn="base" hangingPunct="0">
        <a:spcBef>
          <a:spcPct val="0"/>
        </a:spcBef>
        <a:spcAft>
          <a:spcPct val="0"/>
        </a:spcAft>
        <a:defRPr sz="3500">
          <a:solidFill>
            <a:schemeClr val="tx2"/>
          </a:solidFill>
          <a:latin typeface="+mj-lt"/>
          <a:ea typeface="+mj-ea"/>
          <a:cs typeface="汉仪综艺体简"/>
        </a:defRPr>
      </a:lvl1pPr>
      <a:lvl2pPr algn="ctr" rtl="0" eaLnBrk="0" fontAlgn="base" hangingPunct="0">
        <a:spcBef>
          <a:spcPct val="0"/>
        </a:spcBef>
        <a:spcAft>
          <a:spcPct val="0"/>
        </a:spcAft>
        <a:defRPr sz="3500">
          <a:solidFill>
            <a:schemeClr val="tx2"/>
          </a:solidFill>
          <a:latin typeface="Arial" charset="0"/>
          <a:ea typeface="汉仪综艺体简" pitchFamily="49" charset="-122"/>
          <a:cs typeface="汉仪综艺体简"/>
        </a:defRPr>
      </a:lvl2pPr>
      <a:lvl3pPr algn="ctr" rtl="0" eaLnBrk="0" fontAlgn="base" hangingPunct="0">
        <a:spcBef>
          <a:spcPct val="0"/>
        </a:spcBef>
        <a:spcAft>
          <a:spcPct val="0"/>
        </a:spcAft>
        <a:defRPr sz="3500">
          <a:solidFill>
            <a:schemeClr val="tx2"/>
          </a:solidFill>
          <a:latin typeface="Arial" charset="0"/>
          <a:ea typeface="汉仪综艺体简" pitchFamily="49" charset="-122"/>
          <a:cs typeface="汉仪综艺体简"/>
        </a:defRPr>
      </a:lvl3pPr>
      <a:lvl4pPr algn="ctr" rtl="0" eaLnBrk="0" fontAlgn="base" hangingPunct="0">
        <a:spcBef>
          <a:spcPct val="0"/>
        </a:spcBef>
        <a:spcAft>
          <a:spcPct val="0"/>
        </a:spcAft>
        <a:defRPr sz="3500">
          <a:solidFill>
            <a:schemeClr val="tx2"/>
          </a:solidFill>
          <a:latin typeface="Arial" charset="0"/>
          <a:ea typeface="汉仪综艺体简" pitchFamily="49" charset="-122"/>
          <a:cs typeface="汉仪综艺体简"/>
        </a:defRPr>
      </a:lvl4pPr>
      <a:lvl5pPr algn="ctr" rtl="0" eaLnBrk="0" fontAlgn="base" hangingPunct="0">
        <a:spcBef>
          <a:spcPct val="0"/>
        </a:spcBef>
        <a:spcAft>
          <a:spcPct val="0"/>
        </a:spcAft>
        <a:defRPr sz="3500">
          <a:solidFill>
            <a:schemeClr val="tx2"/>
          </a:solidFill>
          <a:latin typeface="Arial" charset="0"/>
          <a:ea typeface="汉仪综艺体简" pitchFamily="49" charset="-122"/>
          <a:cs typeface="汉仪综艺体简"/>
        </a:defRPr>
      </a:lvl5pPr>
      <a:lvl6pPr marL="457200" algn="ctr" rtl="0" fontAlgn="base">
        <a:spcBef>
          <a:spcPct val="0"/>
        </a:spcBef>
        <a:spcAft>
          <a:spcPct val="0"/>
        </a:spcAft>
        <a:defRPr sz="3500">
          <a:solidFill>
            <a:schemeClr val="tx2"/>
          </a:solidFill>
          <a:latin typeface="Arial" charset="0"/>
          <a:ea typeface="汉仪综艺体简" pitchFamily="49" charset="-122"/>
        </a:defRPr>
      </a:lvl6pPr>
      <a:lvl7pPr marL="914400" algn="ctr" rtl="0" fontAlgn="base">
        <a:spcBef>
          <a:spcPct val="0"/>
        </a:spcBef>
        <a:spcAft>
          <a:spcPct val="0"/>
        </a:spcAft>
        <a:defRPr sz="3500">
          <a:solidFill>
            <a:schemeClr val="tx2"/>
          </a:solidFill>
          <a:latin typeface="Arial" charset="0"/>
          <a:ea typeface="汉仪综艺体简" pitchFamily="49" charset="-122"/>
        </a:defRPr>
      </a:lvl7pPr>
      <a:lvl8pPr marL="1371600" algn="ctr" rtl="0" fontAlgn="base">
        <a:spcBef>
          <a:spcPct val="0"/>
        </a:spcBef>
        <a:spcAft>
          <a:spcPct val="0"/>
        </a:spcAft>
        <a:defRPr sz="3500">
          <a:solidFill>
            <a:schemeClr val="tx2"/>
          </a:solidFill>
          <a:latin typeface="Arial" charset="0"/>
          <a:ea typeface="汉仪综艺体简" pitchFamily="49" charset="-122"/>
        </a:defRPr>
      </a:lvl8pPr>
      <a:lvl9pPr marL="1828800" algn="ctr" rtl="0" fontAlgn="base">
        <a:spcBef>
          <a:spcPct val="0"/>
        </a:spcBef>
        <a:spcAft>
          <a:spcPct val="0"/>
        </a:spcAft>
        <a:defRPr sz="3500">
          <a:solidFill>
            <a:schemeClr val="tx2"/>
          </a:solidFill>
          <a:latin typeface="Arial" charset="0"/>
          <a:ea typeface="汉仪综艺体简" pitchFamily="49"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074" name="Rectangle 8"/>
          <p:cNvSpPr>
            <a:spLocks noGrp="1" noChangeArrowheads="1"/>
          </p:cNvSpPr>
          <p:nvPr>
            <p:ph type="title"/>
          </p:nvPr>
        </p:nvSpPr>
        <p:spPr bwMode="auto">
          <a:xfrm>
            <a:off x="1033463" y="1628775"/>
            <a:ext cx="2243137"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eaLnBrk="0" fontAlgn="base" hangingPunct="0">
        <a:spcBef>
          <a:spcPct val="0"/>
        </a:spcBef>
        <a:spcAft>
          <a:spcPct val="0"/>
        </a:spcAft>
        <a:defRPr sz="2400">
          <a:solidFill>
            <a:schemeClr val="tx2"/>
          </a:solidFill>
          <a:latin typeface="+mj-lt"/>
          <a:ea typeface="+mj-ea"/>
          <a:cs typeface="汉仪大黑简"/>
        </a:defRPr>
      </a:lvl1pPr>
      <a:lvl2pPr algn="ctr" rtl="0" eaLnBrk="0" fontAlgn="base" hangingPunct="0">
        <a:spcBef>
          <a:spcPct val="0"/>
        </a:spcBef>
        <a:spcAft>
          <a:spcPct val="0"/>
        </a:spcAft>
        <a:defRPr sz="2400">
          <a:solidFill>
            <a:schemeClr val="tx2"/>
          </a:solidFill>
          <a:latin typeface="Arial" charset="0"/>
          <a:ea typeface="汉仪大黑简" pitchFamily="49" charset="-122"/>
          <a:cs typeface="汉仪大黑简"/>
        </a:defRPr>
      </a:lvl2pPr>
      <a:lvl3pPr algn="ctr" rtl="0" eaLnBrk="0" fontAlgn="base" hangingPunct="0">
        <a:spcBef>
          <a:spcPct val="0"/>
        </a:spcBef>
        <a:spcAft>
          <a:spcPct val="0"/>
        </a:spcAft>
        <a:defRPr sz="2400">
          <a:solidFill>
            <a:schemeClr val="tx2"/>
          </a:solidFill>
          <a:latin typeface="Arial" charset="0"/>
          <a:ea typeface="汉仪大黑简" pitchFamily="49" charset="-122"/>
          <a:cs typeface="汉仪大黑简"/>
        </a:defRPr>
      </a:lvl3pPr>
      <a:lvl4pPr algn="ctr" rtl="0" eaLnBrk="0" fontAlgn="base" hangingPunct="0">
        <a:spcBef>
          <a:spcPct val="0"/>
        </a:spcBef>
        <a:spcAft>
          <a:spcPct val="0"/>
        </a:spcAft>
        <a:defRPr sz="2400">
          <a:solidFill>
            <a:schemeClr val="tx2"/>
          </a:solidFill>
          <a:latin typeface="Arial" charset="0"/>
          <a:ea typeface="汉仪大黑简" pitchFamily="49" charset="-122"/>
          <a:cs typeface="汉仪大黑简"/>
        </a:defRPr>
      </a:lvl4pPr>
      <a:lvl5pPr algn="ctr" rtl="0" eaLnBrk="0" fontAlgn="base" hangingPunct="0">
        <a:spcBef>
          <a:spcPct val="0"/>
        </a:spcBef>
        <a:spcAft>
          <a:spcPct val="0"/>
        </a:spcAft>
        <a:defRPr sz="2400">
          <a:solidFill>
            <a:schemeClr val="tx2"/>
          </a:solidFill>
          <a:latin typeface="Arial" charset="0"/>
          <a:ea typeface="汉仪大黑简" pitchFamily="49" charset="-122"/>
          <a:cs typeface="汉仪大黑简"/>
        </a:defRPr>
      </a:lvl5pPr>
      <a:lvl6pPr marL="457200" algn="ctr" rtl="0" fontAlgn="base">
        <a:spcBef>
          <a:spcPct val="0"/>
        </a:spcBef>
        <a:spcAft>
          <a:spcPct val="0"/>
        </a:spcAft>
        <a:defRPr sz="2400">
          <a:solidFill>
            <a:schemeClr val="tx2"/>
          </a:solidFill>
          <a:latin typeface="Arial" charset="0"/>
          <a:ea typeface="汉仪大黑简" pitchFamily="49" charset="-122"/>
        </a:defRPr>
      </a:lvl6pPr>
      <a:lvl7pPr marL="914400" algn="ctr" rtl="0" fontAlgn="base">
        <a:spcBef>
          <a:spcPct val="0"/>
        </a:spcBef>
        <a:spcAft>
          <a:spcPct val="0"/>
        </a:spcAft>
        <a:defRPr sz="2400">
          <a:solidFill>
            <a:schemeClr val="tx2"/>
          </a:solidFill>
          <a:latin typeface="Arial" charset="0"/>
          <a:ea typeface="汉仪大黑简" pitchFamily="49" charset="-122"/>
        </a:defRPr>
      </a:lvl7pPr>
      <a:lvl8pPr marL="1371600" algn="ctr" rtl="0" fontAlgn="base">
        <a:spcBef>
          <a:spcPct val="0"/>
        </a:spcBef>
        <a:spcAft>
          <a:spcPct val="0"/>
        </a:spcAft>
        <a:defRPr sz="2400">
          <a:solidFill>
            <a:schemeClr val="tx2"/>
          </a:solidFill>
          <a:latin typeface="Arial" charset="0"/>
          <a:ea typeface="汉仪大黑简" pitchFamily="49" charset="-122"/>
        </a:defRPr>
      </a:lvl8pPr>
      <a:lvl9pPr marL="1828800" algn="ctr" rtl="0" fontAlgn="base">
        <a:spcBef>
          <a:spcPct val="0"/>
        </a:spcBef>
        <a:spcAft>
          <a:spcPct val="0"/>
        </a:spcAft>
        <a:defRPr sz="2400">
          <a:solidFill>
            <a:schemeClr val="tx2"/>
          </a:solidFill>
          <a:latin typeface="Arial" charset="0"/>
          <a:ea typeface="汉仪大黑简" pitchFamily="49"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p:cNvSpPr>
            <a:spLocks noGrp="1" noChangeArrowheads="1"/>
          </p:cNvSpPr>
          <p:nvPr>
            <p:ph type="title"/>
          </p:nvPr>
        </p:nvSpPr>
        <p:spPr>
          <a:xfrm>
            <a:off x="3290888" y="1700213"/>
            <a:ext cx="5853112" cy="1143000"/>
          </a:xfrm>
        </p:spPr>
        <p:txBody>
          <a:bodyPr/>
          <a:lstStyle/>
          <a:p>
            <a:pPr eaLnBrk="1" hangingPunct="1">
              <a:spcBef>
                <a:spcPct val="50000"/>
              </a:spcBef>
            </a:pPr>
            <a:r>
              <a:rPr lang="zh-CN" altLang="en-US" sz="3200" b="1" smtClean="0">
                <a:latin typeface="华文楷体" pitchFamily="2" charset="-122"/>
              </a:rPr>
              <a:t>北京首创股份有限公司</a:t>
            </a:r>
            <a:br>
              <a:rPr lang="zh-CN" altLang="en-US" sz="3200" b="1" smtClean="0">
                <a:latin typeface="华文楷体" pitchFamily="2" charset="-122"/>
              </a:rPr>
            </a:br>
            <a:r>
              <a:rPr lang="zh-CN" altLang="en-US" sz="3200" b="1" smtClean="0">
                <a:latin typeface="华文楷体" pitchFamily="2" charset="-122"/>
              </a:rPr>
              <a:t>投资者见面会</a:t>
            </a:r>
            <a:br>
              <a:rPr lang="zh-CN" altLang="en-US" sz="3200" b="1" smtClean="0">
                <a:latin typeface="华文楷体" pitchFamily="2" charset="-122"/>
              </a:rPr>
            </a:br>
            <a:endParaRPr lang="en-US" altLang="zh-CN" sz="3200" b="1" smtClean="0">
              <a:latin typeface="华文楷体" pitchFamily="2"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9525" y="722898"/>
            <a:ext cx="7867650" cy="338554"/>
          </a:xfrm>
          <a:noFill/>
          <a:ln w="9525">
            <a:noFill/>
            <a:miter lim="800000"/>
            <a:headEnd/>
            <a:tailEnd/>
          </a:ln>
        </p:spPr>
        <p:txBody>
          <a:bodyPr vert="horz" wrap="square" lIns="91440" tIns="45720" rIns="91440" bIns="45720" numCol="1" anchor="ctr" anchorCtr="0" compatLnSpc="1">
            <a:prstTxWarp prst="textNoShape">
              <a:avLst/>
            </a:prstTxWarp>
            <a:spAutoFit/>
          </a:bodyPr>
          <a:lstStyle/>
          <a:p>
            <a:pPr algn="l" eaLnBrk="1" hangingPunct="1">
              <a:spcBef>
                <a:spcPct val="50000"/>
              </a:spcBef>
            </a:pPr>
            <a:r>
              <a:rPr lang="zh-CN" altLang="en-US" sz="1600" b="1" dirty="0" smtClean="0">
                <a:solidFill>
                  <a:schemeClr val="accent2">
                    <a:lumMod val="75000"/>
                  </a:schemeClr>
                </a:solidFill>
                <a:latin typeface="黑体" panose="02010609060101010101" pitchFamily="49" charset="-122"/>
                <a:ea typeface="黑体" panose="02010609060101010101" pitchFamily="49" charset="-122"/>
                <a:cs typeface="+mn-cs"/>
              </a:rPr>
              <a:t>公司竞争</a:t>
            </a:r>
            <a:r>
              <a:rPr lang="zh-CN" altLang="en-US" sz="1600" b="1" dirty="0">
                <a:solidFill>
                  <a:schemeClr val="accent2">
                    <a:lumMod val="75000"/>
                  </a:schemeClr>
                </a:solidFill>
                <a:latin typeface="黑体" panose="02010609060101010101" pitchFamily="49" charset="-122"/>
                <a:ea typeface="黑体" panose="02010609060101010101" pitchFamily="49" charset="-122"/>
                <a:cs typeface="+mn-cs"/>
              </a:rPr>
              <a:t>优势之</a:t>
            </a:r>
            <a:r>
              <a:rPr lang="en-US" altLang="zh-CN" sz="1600" b="1" dirty="0">
                <a:solidFill>
                  <a:schemeClr val="accent2">
                    <a:lumMod val="75000"/>
                  </a:schemeClr>
                </a:solidFill>
                <a:latin typeface="黑体" panose="02010609060101010101" pitchFamily="49" charset="-122"/>
                <a:ea typeface="黑体" panose="02010609060101010101" pitchFamily="49" charset="-122"/>
                <a:cs typeface="+mn-cs"/>
              </a:rPr>
              <a:t>——</a:t>
            </a:r>
            <a:r>
              <a:rPr lang="zh-CN" altLang="en-US" sz="1600" b="1" dirty="0">
                <a:solidFill>
                  <a:schemeClr val="accent2">
                    <a:lumMod val="75000"/>
                  </a:schemeClr>
                </a:solidFill>
                <a:latin typeface="黑体" panose="02010609060101010101" pitchFamily="49" charset="-122"/>
                <a:ea typeface="黑体" panose="02010609060101010101" pitchFamily="49" charset="-122"/>
                <a:cs typeface="+mn-cs"/>
              </a:rPr>
              <a:t>全国性的投资布局</a:t>
            </a:r>
          </a:p>
        </p:txBody>
      </p:sp>
      <p:sp>
        <p:nvSpPr>
          <p:cNvPr id="15363" name="灯片编号占位符 1"/>
          <p:cNvSpPr txBox="1">
            <a:spLocks noGrp="1"/>
          </p:cNvSpPr>
          <p:nvPr/>
        </p:nvSpPr>
        <p:spPr bwMode="black">
          <a:xfrm>
            <a:off x="8143875" y="6199188"/>
            <a:ext cx="374650" cy="344487"/>
          </a:xfrm>
          <a:prstGeom prst="rect">
            <a:avLst/>
          </a:prstGeom>
          <a:noFill/>
          <a:ln w="9525">
            <a:noFill/>
            <a:miter lim="800000"/>
            <a:headEnd/>
            <a:tailEnd/>
          </a:ln>
        </p:spPr>
        <p:txBody>
          <a:bodyPr wrap="none" lIns="0" tIns="0" rIns="0" bIns="0" anchor="b"/>
          <a:lstStyle/>
          <a:p>
            <a:pPr algn="r" eaLnBrk="0" hangingPunct="0"/>
            <a:fld id="{548B2667-AA04-4E5C-B6A7-D885691037F2}" type="slidenum">
              <a:rPr lang="zh-TW" altLang="en-GB" sz="600">
                <a:latin typeface="Frutiger 55 Roman"/>
                <a:ea typeface="Arial Unicode MS" pitchFamily="34" charset="-122"/>
                <a:cs typeface="Arial Unicode MS" pitchFamily="34" charset="-122"/>
              </a:rPr>
              <a:pPr algn="r" eaLnBrk="0" hangingPunct="0"/>
              <a:t>10</a:t>
            </a:fld>
            <a:endParaRPr lang="en-GB" altLang="zh-TW" sz="600">
              <a:latin typeface="Frutiger 55 Roman"/>
              <a:ea typeface="Arial Unicode MS" pitchFamily="34" charset="-122"/>
              <a:cs typeface="Arial Unicode MS" pitchFamily="34" charset="-122"/>
            </a:endParaRPr>
          </a:p>
        </p:txBody>
      </p:sp>
      <p:sp>
        <p:nvSpPr>
          <p:cNvPr id="2" name="Text Box 3"/>
          <p:cNvSpPr txBox="1">
            <a:spLocks noChangeArrowheads="1"/>
          </p:cNvSpPr>
          <p:nvPr/>
        </p:nvSpPr>
        <p:spPr bwMode="auto">
          <a:xfrm>
            <a:off x="827584" y="2276872"/>
            <a:ext cx="5256584" cy="760208"/>
          </a:xfrm>
          <a:prstGeom prst="rect">
            <a:avLst/>
          </a:prstGeom>
          <a:noFill/>
          <a:ln>
            <a:headEnd/>
            <a:tailEnd/>
          </a:ln>
          <a:effectLst/>
        </p:spPr>
        <p:style>
          <a:lnRef idx="0">
            <a:schemeClr val="accent2"/>
          </a:lnRef>
          <a:fillRef idx="3">
            <a:schemeClr val="accent2"/>
          </a:fillRef>
          <a:effectRef idx="3">
            <a:schemeClr val="accent2"/>
          </a:effectRef>
          <a:fontRef idx="minor">
            <a:schemeClr val="lt1"/>
          </a:fontRef>
        </p:style>
        <p:txBody>
          <a:bodyPr anchor="ctr">
            <a:spAutoFit/>
          </a:bodyPr>
          <a:lstStyle>
            <a:defPPr>
              <a:defRPr lang="zh-CN"/>
            </a:defPPr>
            <a:lvl1pPr algn="l">
              <a:lnSpc>
                <a:spcPct val="155000"/>
              </a:lnSpc>
              <a:spcBef>
                <a:spcPct val="50000"/>
              </a:spcBef>
              <a:buClr>
                <a:schemeClr val="accent2"/>
              </a:buClr>
              <a:defRPr sz="1600" b="1">
                <a:solidFill>
                  <a:schemeClr val="bg1"/>
                </a:solidFill>
                <a:ea typeface="楷体_GB231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defRPr/>
            </a:pPr>
            <a:r>
              <a:rPr lang="zh-CN" altLang="en-US" sz="1400" dirty="0" smtClean="0">
                <a:solidFill>
                  <a:srgbClr val="002060"/>
                </a:solidFill>
                <a:latin typeface="黑体" panose="02010609060101010101" pitchFamily="49" charset="-122"/>
                <a:ea typeface="黑体" panose="02010609060101010101" pitchFamily="49" charset="-122"/>
              </a:rPr>
              <a:t>截止</a:t>
            </a:r>
            <a:r>
              <a:rPr lang="en-US" altLang="zh-CN" sz="1400" dirty="0" smtClean="0">
                <a:solidFill>
                  <a:srgbClr val="002060"/>
                </a:solidFill>
                <a:latin typeface="黑体" panose="02010609060101010101" pitchFamily="49" charset="-122"/>
                <a:ea typeface="黑体" panose="02010609060101010101" pitchFamily="49" charset="-122"/>
              </a:rPr>
              <a:t>2014</a:t>
            </a:r>
            <a:r>
              <a:rPr lang="zh-CN" altLang="en-US" sz="1400" dirty="0" smtClean="0">
                <a:solidFill>
                  <a:srgbClr val="002060"/>
                </a:solidFill>
                <a:latin typeface="黑体" panose="02010609060101010101" pitchFamily="49" charset="-122"/>
                <a:ea typeface="黑体" panose="02010609060101010101" pitchFamily="49" charset="-122"/>
              </a:rPr>
              <a:t>年底，公司水务业务遍及</a:t>
            </a:r>
            <a:r>
              <a:rPr lang="en-US" altLang="zh-CN" sz="1400" dirty="0" smtClean="0">
                <a:solidFill>
                  <a:srgbClr val="002060"/>
                </a:solidFill>
                <a:latin typeface="黑体" panose="02010609060101010101" pitchFamily="49" charset="-122"/>
                <a:ea typeface="黑体" panose="02010609060101010101" pitchFamily="49" charset="-122"/>
              </a:rPr>
              <a:t>17</a:t>
            </a:r>
            <a:r>
              <a:rPr lang="zh-CN" altLang="en-US" sz="1400" dirty="0" smtClean="0">
                <a:solidFill>
                  <a:srgbClr val="002060"/>
                </a:solidFill>
                <a:latin typeface="黑体" panose="02010609060101010101" pitchFamily="49" charset="-122"/>
                <a:ea typeface="黑体" panose="02010609060101010101" pitchFamily="49" charset="-122"/>
              </a:rPr>
              <a:t>个省、市、自治区，</a:t>
            </a:r>
            <a:r>
              <a:rPr lang="en-US" altLang="zh-CN" sz="1400" dirty="0" smtClean="0">
                <a:solidFill>
                  <a:srgbClr val="002060"/>
                </a:solidFill>
                <a:latin typeface="黑体" panose="02010609060101010101" pitchFamily="49" charset="-122"/>
                <a:ea typeface="黑体" panose="02010609060101010101" pitchFamily="49" charset="-122"/>
              </a:rPr>
              <a:t>49</a:t>
            </a:r>
            <a:r>
              <a:rPr lang="zh-CN" altLang="en-US" sz="1400" dirty="0" smtClean="0">
                <a:solidFill>
                  <a:srgbClr val="002060"/>
                </a:solidFill>
                <a:latin typeface="黑体" panose="02010609060101010101" pitchFamily="49" charset="-122"/>
                <a:ea typeface="黑体" panose="02010609060101010101" pitchFamily="49" charset="-122"/>
              </a:rPr>
              <a:t>个城市，水处理能力</a:t>
            </a:r>
            <a:r>
              <a:rPr lang="zh-CN" altLang="en-US" sz="1400" dirty="0">
                <a:solidFill>
                  <a:srgbClr val="002060"/>
                </a:solidFill>
                <a:latin typeface="黑体" panose="02010609060101010101" pitchFamily="49" charset="-122"/>
                <a:ea typeface="黑体" panose="02010609060101010101" pitchFamily="49" charset="-122"/>
              </a:rPr>
              <a:t>约</a:t>
            </a:r>
            <a:r>
              <a:rPr lang="en-US" altLang="zh-CN" sz="1400" dirty="0">
                <a:solidFill>
                  <a:srgbClr val="002060"/>
                </a:solidFill>
                <a:latin typeface="黑体" panose="02010609060101010101" pitchFamily="49" charset="-122"/>
                <a:ea typeface="黑体" panose="02010609060101010101" pitchFamily="49" charset="-122"/>
              </a:rPr>
              <a:t>1,600</a:t>
            </a:r>
            <a:r>
              <a:rPr lang="zh-CN" altLang="en-US" sz="1400" dirty="0">
                <a:solidFill>
                  <a:srgbClr val="002060"/>
                </a:solidFill>
                <a:latin typeface="黑体" panose="02010609060101010101" pitchFamily="49" charset="-122"/>
                <a:ea typeface="黑体" panose="02010609060101010101" pitchFamily="49" charset="-122"/>
              </a:rPr>
              <a:t>万吨</a:t>
            </a:r>
            <a:r>
              <a:rPr lang="en-US" altLang="zh-CN" sz="1400" dirty="0">
                <a:solidFill>
                  <a:srgbClr val="002060"/>
                </a:solidFill>
                <a:latin typeface="黑体" panose="02010609060101010101" pitchFamily="49" charset="-122"/>
                <a:ea typeface="黑体" panose="02010609060101010101" pitchFamily="49" charset="-122"/>
              </a:rPr>
              <a:t>/</a:t>
            </a:r>
            <a:r>
              <a:rPr lang="zh-CN" altLang="en-US" sz="1400" dirty="0">
                <a:solidFill>
                  <a:srgbClr val="002060"/>
                </a:solidFill>
                <a:latin typeface="黑体" panose="02010609060101010101" pitchFamily="49" charset="-122"/>
                <a:ea typeface="黑体" panose="02010609060101010101" pitchFamily="49" charset="-122"/>
              </a:rPr>
              <a:t>日，</a:t>
            </a:r>
            <a:r>
              <a:rPr lang="zh-CN" altLang="en-US" sz="1400" dirty="0" smtClean="0">
                <a:solidFill>
                  <a:srgbClr val="002060"/>
                </a:solidFill>
                <a:latin typeface="黑体" panose="02010609060101010101" pitchFamily="49" charset="-122"/>
                <a:ea typeface="黑体" panose="02010609060101010101" pitchFamily="49" charset="-122"/>
              </a:rPr>
              <a:t>服务城市人口超过</a:t>
            </a:r>
            <a:r>
              <a:rPr lang="en-US" altLang="zh-CN" sz="1400" dirty="0" smtClean="0">
                <a:solidFill>
                  <a:srgbClr val="002060"/>
                </a:solidFill>
                <a:latin typeface="黑体" panose="02010609060101010101" pitchFamily="49" charset="-122"/>
                <a:ea typeface="黑体" panose="02010609060101010101" pitchFamily="49" charset="-122"/>
              </a:rPr>
              <a:t>3500</a:t>
            </a:r>
            <a:r>
              <a:rPr lang="zh-CN" altLang="en-US" sz="1400" dirty="0" smtClean="0">
                <a:solidFill>
                  <a:srgbClr val="002060"/>
                </a:solidFill>
                <a:latin typeface="黑体" panose="02010609060101010101" pitchFamily="49" charset="-122"/>
                <a:ea typeface="黑体" panose="02010609060101010101" pitchFamily="49" charset="-122"/>
              </a:rPr>
              <a:t>万人</a:t>
            </a:r>
            <a:r>
              <a:rPr lang="zh-CN" altLang="en-US" sz="1400" dirty="0" smtClean="0">
                <a:solidFill>
                  <a:srgbClr val="33CCFF"/>
                </a:solidFill>
                <a:latin typeface="黑体" panose="02010609060101010101" pitchFamily="49" charset="-122"/>
                <a:ea typeface="黑体" panose="02010609060101010101" pitchFamily="49" charset="-122"/>
              </a:rPr>
              <a:t> </a:t>
            </a:r>
            <a:endParaRPr lang="en-US" altLang="zh-CN" sz="1400" dirty="0" smtClean="0">
              <a:solidFill>
                <a:srgbClr val="33CCFF"/>
              </a:solidFill>
              <a:latin typeface="黑体" panose="02010609060101010101" pitchFamily="49" charset="-122"/>
              <a:ea typeface="黑体" panose="02010609060101010101" pitchFamily="49" charset="-122"/>
            </a:endParaRPr>
          </a:p>
        </p:txBody>
      </p:sp>
      <p:sp>
        <p:nvSpPr>
          <p:cNvPr id="6" name="Text Box 3"/>
          <p:cNvSpPr txBox="1">
            <a:spLocks noChangeArrowheads="1"/>
          </p:cNvSpPr>
          <p:nvPr/>
        </p:nvSpPr>
        <p:spPr bwMode="auto">
          <a:xfrm>
            <a:off x="1115616" y="3356992"/>
            <a:ext cx="3168352" cy="1008112"/>
          </a:xfrm>
          <a:prstGeom prst="rect">
            <a:avLst/>
          </a:prstGeom>
          <a:noFill/>
          <a:ln>
            <a:headEnd/>
            <a:tailEnd/>
          </a:ln>
          <a:effectLst/>
        </p:spPr>
        <p:style>
          <a:lnRef idx="0">
            <a:schemeClr val="accent2"/>
          </a:lnRef>
          <a:fillRef idx="3">
            <a:schemeClr val="accent2"/>
          </a:fillRef>
          <a:effectRef idx="3">
            <a:schemeClr val="accent2"/>
          </a:effectRef>
          <a:fontRef idx="minor">
            <a:schemeClr val="lt1"/>
          </a:fontRef>
        </p:style>
        <p:txBody>
          <a:bodyPr anchor="ctr"/>
          <a:lstStyle>
            <a:defPPr>
              <a:defRPr lang="zh-CN"/>
            </a:defPPr>
            <a:lvl1pPr algn="l">
              <a:lnSpc>
                <a:spcPct val="155000"/>
              </a:lnSpc>
              <a:spcBef>
                <a:spcPct val="50000"/>
              </a:spcBef>
              <a:buClr>
                <a:schemeClr val="accent2"/>
              </a:buClr>
              <a:defRPr sz="1600" b="1">
                <a:solidFill>
                  <a:schemeClr val="bg1"/>
                </a:solidFill>
                <a:ea typeface="楷体_GB231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defRPr/>
            </a:pPr>
            <a:r>
              <a:rPr lang="zh-CN" altLang="en-US" sz="1400" dirty="0" smtClean="0">
                <a:solidFill>
                  <a:srgbClr val="002060"/>
                </a:solidFill>
                <a:latin typeface="黑体" panose="02010609060101010101" pitchFamily="49" charset="-122"/>
                <a:ea typeface="黑体" panose="02010609060101010101" pitchFamily="49" charset="-122"/>
              </a:rPr>
              <a:t>投资区域以</a:t>
            </a:r>
            <a:r>
              <a:rPr lang="zh-CN" altLang="en-US" sz="1400" dirty="0" smtClean="0">
                <a:solidFill>
                  <a:srgbClr val="FF0000"/>
                </a:solidFill>
                <a:latin typeface="黑体" panose="02010609060101010101" pitchFamily="49" charset="-122"/>
                <a:ea typeface="黑体" panose="02010609060101010101" pitchFamily="49" charset="-122"/>
              </a:rPr>
              <a:t>京津冀、长三角、珠三角</a:t>
            </a:r>
            <a:r>
              <a:rPr lang="zh-CN" altLang="en-US" sz="1400" dirty="0" smtClean="0">
                <a:solidFill>
                  <a:srgbClr val="002060"/>
                </a:solidFill>
                <a:latin typeface="黑体" panose="02010609060101010101" pitchFamily="49" charset="-122"/>
                <a:ea typeface="黑体" panose="02010609060101010101" pitchFamily="49" charset="-122"/>
              </a:rPr>
              <a:t>等经济发达地区为主</a:t>
            </a:r>
            <a:endParaRPr lang="en-US" altLang="zh-CN" sz="1400" dirty="0" smtClean="0">
              <a:solidFill>
                <a:srgbClr val="002060"/>
              </a:solidFill>
              <a:latin typeface="黑体" panose="02010609060101010101" pitchFamily="49" charset="-122"/>
              <a:ea typeface="黑体" panose="02010609060101010101" pitchFamily="49" charset="-122"/>
            </a:endParaRPr>
          </a:p>
        </p:txBody>
      </p:sp>
      <p:sp>
        <p:nvSpPr>
          <p:cNvPr id="7" name="Text Box 3"/>
          <p:cNvSpPr txBox="1">
            <a:spLocks noChangeArrowheads="1"/>
          </p:cNvSpPr>
          <p:nvPr/>
        </p:nvSpPr>
        <p:spPr bwMode="auto">
          <a:xfrm>
            <a:off x="5004048" y="3717032"/>
            <a:ext cx="3528392" cy="1152128"/>
          </a:xfrm>
          <a:prstGeom prst="rect">
            <a:avLst/>
          </a:prstGeom>
          <a:noFill/>
          <a:ln>
            <a:headEnd/>
            <a:tailEnd/>
          </a:ln>
          <a:effectLst/>
        </p:spPr>
        <p:style>
          <a:lnRef idx="0">
            <a:schemeClr val="accent2"/>
          </a:lnRef>
          <a:fillRef idx="3">
            <a:schemeClr val="accent2"/>
          </a:fillRef>
          <a:effectRef idx="3">
            <a:schemeClr val="accent2"/>
          </a:effectRef>
          <a:fontRef idx="minor">
            <a:schemeClr val="lt1"/>
          </a:fontRef>
        </p:style>
        <p:txBody>
          <a:bodyPr anchor="ctr"/>
          <a:lstStyle>
            <a:defPPr>
              <a:defRPr lang="zh-CN"/>
            </a:defPPr>
            <a:lvl1pPr algn="l">
              <a:lnSpc>
                <a:spcPct val="155000"/>
              </a:lnSpc>
              <a:spcBef>
                <a:spcPct val="50000"/>
              </a:spcBef>
              <a:buClr>
                <a:schemeClr val="accent2"/>
              </a:buClr>
              <a:defRPr sz="1600" b="1">
                <a:solidFill>
                  <a:schemeClr val="bg1"/>
                </a:solidFill>
                <a:ea typeface="楷体_GB231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defRPr/>
            </a:pPr>
            <a:r>
              <a:rPr lang="zh-CN" altLang="en-US" sz="1400" dirty="0" smtClean="0">
                <a:solidFill>
                  <a:srgbClr val="002060"/>
                </a:solidFill>
                <a:latin typeface="黑体" panose="02010609060101010101" pitchFamily="49" charset="-122"/>
                <a:ea typeface="黑体" panose="02010609060101010101" pitchFamily="49" charset="-122"/>
              </a:rPr>
              <a:t>在湖南省首度尝试</a:t>
            </a:r>
            <a:r>
              <a:rPr lang="zh-CN" altLang="en-US" sz="1400" dirty="0" smtClean="0">
                <a:solidFill>
                  <a:srgbClr val="FF0000"/>
                </a:solidFill>
                <a:latin typeface="黑体" panose="02010609060101010101" pitchFamily="49" charset="-122"/>
                <a:ea typeface="黑体" panose="02010609060101010101" pitchFamily="49" charset="-122"/>
              </a:rPr>
              <a:t>流域化治理</a:t>
            </a:r>
            <a:r>
              <a:rPr lang="zh-CN" altLang="en-US" sz="1400" dirty="0" smtClean="0">
                <a:solidFill>
                  <a:srgbClr val="002060"/>
                </a:solidFill>
                <a:latin typeface="黑体" panose="02010609060101010101" pitchFamily="49" charset="-122"/>
                <a:ea typeface="黑体" panose="02010609060101010101" pitchFamily="49" charset="-122"/>
              </a:rPr>
              <a:t>模式并获得成功，开创行业先河</a:t>
            </a:r>
            <a:endParaRPr lang="zh-CN" sz="1400" dirty="0" smtClean="0">
              <a:solidFill>
                <a:srgbClr val="002060"/>
              </a:solidFill>
              <a:latin typeface="黑体" panose="02010609060101010101" pitchFamily="49" charset="-122"/>
              <a:ea typeface="黑体" panose="02010609060101010101" pitchFamily="49" charset="-122"/>
            </a:endParaRPr>
          </a:p>
        </p:txBody>
      </p:sp>
      <p:pic>
        <p:nvPicPr>
          <p:cNvPr id="15373" name="Picture 13" descr="D:\公司文件\工作文件\7.宣传工具\水韵\资料库\ttttttt\下属水厂照片5张\京城水务.jpg"/>
          <p:cNvPicPr>
            <a:picLocks noChangeAspect="1" noChangeArrowheads="1"/>
          </p:cNvPicPr>
          <p:nvPr/>
        </p:nvPicPr>
        <p:blipFill>
          <a:blip r:embed="rId2" cstate="print"/>
          <a:srcRect/>
          <a:stretch>
            <a:fillRect/>
          </a:stretch>
        </p:blipFill>
        <p:spPr bwMode="auto">
          <a:xfrm>
            <a:off x="6372225" y="2046287"/>
            <a:ext cx="2139950" cy="1382713"/>
          </a:xfrm>
          <a:prstGeom prst="rect">
            <a:avLst/>
          </a:prstGeom>
          <a:noFill/>
          <a:ln w="9525">
            <a:noFill/>
            <a:miter lim="800000"/>
            <a:headEnd/>
            <a:tailEnd/>
          </a:ln>
        </p:spPr>
      </p:pic>
      <p:sp>
        <p:nvSpPr>
          <p:cNvPr id="8" name="Text Box 3"/>
          <p:cNvSpPr txBox="1">
            <a:spLocks noChangeArrowheads="1"/>
          </p:cNvSpPr>
          <p:nvPr/>
        </p:nvSpPr>
        <p:spPr bwMode="auto">
          <a:xfrm>
            <a:off x="179512" y="1225922"/>
            <a:ext cx="8424936" cy="474886"/>
          </a:xfrm>
          <a:prstGeom prst="rect">
            <a:avLst/>
          </a:prstGeom>
          <a:ln/>
        </p:spPr>
        <p:style>
          <a:lnRef idx="0">
            <a:schemeClr val="accent2"/>
          </a:lnRef>
          <a:fillRef idx="3">
            <a:schemeClr val="accent2"/>
          </a:fillRef>
          <a:effectRef idx="3">
            <a:schemeClr val="accent2"/>
          </a:effectRef>
          <a:fontRef idx="minor">
            <a:schemeClr val="lt1"/>
          </a:fontRef>
        </p:style>
        <p:txBody>
          <a:bodyPr wrap="none" anchor="ctr"/>
          <a:lstStyle>
            <a:defPPr>
              <a:defRPr lang="zh-CN"/>
            </a:defPPr>
            <a:lvl1pPr>
              <a:lnSpc>
                <a:spcPct val="155000"/>
              </a:lnSpc>
              <a:spcBef>
                <a:spcPct val="50000"/>
              </a:spcBef>
              <a:buClr>
                <a:schemeClr val="accent2"/>
              </a:buClr>
              <a:defRPr sz="1200" b="1">
                <a:solidFill>
                  <a:schemeClr val="bg1"/>
                </a:solidFill>
                <a:latin typeface="黑体" panose="02010609060101010101" pitchFamily="49" charset="-122"/>
                <a:ea typeface="黑体" panose="02010609060101010101" pitchFamily="49" charset="-122"/>
              </a:defRPr>
            </a:lvl1pPr>
          </a:lstStyle>
          <a:p>
            <a:r>
              <a:rPr lang="zh-CN" altLang="en-US" dirty="0" smtClean="0"/>
              <a:t>目前</a:t>
            </a:r>
            <a:r>
              <a:rPr lang="zh-CN" altLang="en-US" dirty="0"/>
              <a:t>国内规模最大的水务公司之一</a:t>
            </a:r>
            <a:endParaRPr lang="en-US" altLang="zh-CN" dirty="0"/>
          </a:p>
        </p:txBody>
      </p:sp>
      <p:sp>
        <p:nvSpPr>
          <p:cNvPr id="15377" name="十字星 10"/>
          <p:cNvSpPr>
            <a:spLocks noChangeArrowheads="1"/>
          </p:cNvSpPr>
          <p:nvPr/>
        </p:nvSpPr>
        <p:spPr bwMode="auto">
          <a:xfrm>
            <a:off x="684213" y="4797500"/>
            <a:ext cx="360362" cy="431800"/>
          </a:xfrm>
          <a:prstGeom prst="star4">
            <a:avLst>
              <a:gd name="adj" fmla="val 12500"/>
            </a:avLst>
          </a:prstGeom>
          <a:solidFill>
            <a:srgbClr val="FFFF00"/>
          </a:solidFill>
          <a:ln w="9525" algn="ctr">
            <a:solidFill>
              <a:schemeClr val="tx1"/>
            </a:solidFill>
            <a:round/>
            <a:headEnd/>
            <a:tailEnd/>
          </a:ln>
        </p:spPr>
        <p:txBody>
          <a:bodyPr/>
          <a:lstStyle/>
          <a:p>
            <a:pPr algn="ctr"/>
            <a:endParaRPr lang="zh-CN" altLang="en-US"/>
          </a:p>
        </p:txBody>
      </p:sp>
      <p:sp>
        <p:nvSpPr>
          <p:cNvPr id="15378" name="十字星 11"/>
          <p:cNvSpPr>
            <a:spLocks noChangeArrowheads="1"/>
          </p:cNvSpPr>
          <p:nvPr/>
        </p:nvSpPr>
        <p:spPr bwMode="auto">
          <a:xfrm>
            <a:off x="684213" y="3645669"/>
            <a:ext cx="358775" cy="431403"/>
          </a:xfrm>
          <a:prstGeom prst="star4">
            <a:avLst>
              <a:gd name="adj" fmla="val 12500"/>
            </a:avLst>
          </a:prstGeom>
          <a:solidFill>
            <a:srgbClr val="FFFF00"/>
          </a:solidFill>
          <a:ln w="9525" algn="ctr">
            <a:solidFill>
              <a:schemeClr val="tx1"/>
            </a:solidFill>
            <a:round/>
            <a:headEnd/>
            <a:tailEnd/>
          </a:ln>
        </p:spPr>
        <p:txBody>
          <a:bodyPr/>
          <a:lstStyle/>
          <a:p>
            <a:pPr algn="ctr"/>
            <a:endParaRPr lang="zh-CN" altLang="en-US"/>
          </a:p>
        </p:txBody>
      </p:sp>
      <p:sp>
        <p:nvSpPr>
          <p:cNvPr id="15379" name="十字星 10"/>
          <p:cNvSpPr>
            <a:spLocks noChangeArrowheads="1"/>
          </p:cNvSpPr>
          <p:nvPr/>
        </p:nvSpPr>
        <p:spPr bwMode="auto">
          <a:xfrm>
            <a:off x="4508500" y="4077072"/>
            <a:ext cx="360363" cy="431800"/>
          </a:xfrm>
          <a:prstGeom prst="star4">
            <a:avLst>
              <a:gd name="adj" fmla="val 12500"/>
            </a:avLst>
          </a:prstGeom>
          <a:solidFill>
            <a:srgbClr val="FFFF00"/>
          </a:solidFill>
          <a:ln w="9525" algn="ctr">
            <a:solidFill>
              <a:schemeClr val="tx1"/>
            </a:solidFill>
            <a:round/>
            <a:headEnd/>
            <a:tailEnd/>
          </a:ln>
        </p:spPr>
        <p:txBody>
          <a:bodyPr/>
          <a:lstStyle/>
          <a:p>
            <a:pPr algn="ctr"/>
            <a:endParaRPr lang="zh-CN" altLang="en-US"/>
          </a:p>
        </p:txBody>
      </p:sp>
      <p:sp>
        <p:nvSpPr>
          <p:cNvPr id="12" name="Text Box 3"/>
          <p:cNvSpPr txBox="1">
            <a:spLocks noChangeArrowheads="1"/>
          </p:cNvSpPr>
          <p:nvPr/>
        </p:nvSpPr>
        <p:spPr bwMode="auto">
          <a:xfrm>
            <a:off x="1115616" y="4437112"/>
            <a:ext cx="3672408" cy="1152128"/>
          </a:xfrm>
          <a:prstGeom prst="rect">
            <a:avLst/>
          </a:prstGeom>
          <a:noFill/>
          <a:ln>
            <a:headEnd/>
            <a:tailEnd/>
          </a:ln>
          <a:effectLst/>
        </p:spPr>
        <p:style>
          <a:lnRef idx="0">
            <a:schemeClr val="accent2"/>
          </a:lnRef>
          <a:fillRef idx="3">
            <a:schemeClr val="accent2"/>
          </a:fillRef>
          <a:effectRef idx="3">
            <a:schemeClr val="accent2"/>
          </a:effectRef>
          <a:fontRef idx="minor">
            <a:schemeClr val="lt1"/>
          </a:fontRef>
        </p:style>
        <p:txBody>
          <a:bodyPr anchor="ctr"/>
          <a:lstStyle>
            <a:defPPr>
              <a:defRPr lang="zh-CN"/>
            </a:defPPr>
            <a:lvl1pPr algn="l">
              <a:lnSpc>
                <a:spcPct val="155000"/>
              </a:lnSpc>
              <a:spcBef>
                <a:spcPct val="50000"/>
              </a:spcBef>
              <a:buClr>
                <a:schemeClr val="accent2"/>
              </a:buClr>
              <a:defRPr sz="1600" b="1">
                <a:solidFill>
                  <a:schemeClr val="bg1"/>
                </a:solidFill>
                <a:ea typeface="楷体_GB231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defRPr/>
            </a:pPr>
            <a:r>
              <a:rPr lang="zh-CN" altLang="en-US" sz="1400" dirty="0" smtClean="0">
                <a:solidFill>
                  <a:srgbClr val="002060"/>
                </a:solidFill>
                <a:latin typeface="黑体" panose="02010609060101010101" pitchFamily="49" charset="-122"/>
                <a:ea typeface="黑体" panose="02010609060101010101" pitchFamily="49" charset="-122"/>
              </a:rPr>
              <a:t>打造</a:t>
            </a:r>
            <a:r>
              <a:rPr lang="zh-CN" altLang="en-US" sz="1400" dirty="0" smtClean="0">
                <a:solidFill>
                  <a:srgbClr val="FF0000"/>
                </a:solidFill>
                <a:latin typeface="黑体" panose="02010609060101010101" pitchFamily="49" charset="-122"/>
                <a:ea typeface="黑体" panose="02010609060101010101" pitchFamily="49" charset="-122"/>
              </a:rPr>
              <a:t>区域性公司，</a:t>
            </a:r>
            <a:r>
              <a:rPr lang="zh-CN" altLang="en-US" sz="1400" dirty="0" smtClean="0">
                <a:solidFill>
                  <a:srgbClr val="002060"/>
                </a:solidFill>
                <a:latin typeface="黑体" panose="02010609060101010101" pitchFamily="49" charset="-122"/>
                <a:ea typeface="黑体" panose="02010609060101010101" pitchFamily="49" charset="-122"/>
              </a:rPr>
              <a:t>拓展地域优势</a:t>
            </a:r>
          </a:p>
        </p:txBody>
      </p:sp>
    </p:spTree>
  </p:cSld>
  <p:clrMapOvr>
    <a:masterClrMapping/>
  </p:clrMapOvr>
  <p:transition spd="slow"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9525" y="722898"/>
            <a:ext cx="7867650" cy="338554"/>
          </a:xfrm>
          <a:noFill/>
          <a:ln w="9525">
            <a:noFill/>
            <a:miter lim="800000"/>
            <a:headEnd/>
            <a:tailEnd/>
          </a:ln>
        </p:spPr>
        <p:txBody>
          <a:bodyPr vert="horz" wrap="square" lIns="91440" tIns="45720" rIns="91440" bIns="45720" numCol="1" anchor="ctr" anchorCtr="0" compatLnSpc="1">
            <a:prstTxWarp prst="textNoShape">
              <a:avLst/>
            </a:prstTxWarp>
            <a:spAutoFit/>
          </a:bodyPr>
          <a:lstStyle/>
          <a:p>
            <a:pPr algn="l" eaLnBrk="1" hangingPunct="1">
              <a:spcBef>
                <a:spcPct val="50000"/>
              </a:spcBef>
            </a:pPr>
            <a:r>
              <a:rPr lang="zh-CN" altLang="en-US" sz="1600" b="1" dirty="0" smtClean="0">
                <a:solidFill>
                  <a:schemeClr val="accent2">
                    <a:lumMod val="75000"/>
                  </a:schemeClr>
                </a:solidFill>
                <a:latin typeface="黑体" panose="02010609060101010101" pitchFamily="49" charset="-122"/>
                <a:ea typeface="黑体" panose="02010609060101010101" pitchFamily="49" charset="-122"/>
                <a:cs typeface="+mn-cs"/>
              </a:rPr>
              <a:t>公司竞争</a:t>
            </a:r>
            <a:r>
              <a:rPr lang="zh-CN" altLang="en-US" sz="1600" b="1" dirty="0">
                <a:solidFill>
                  <a:schemeClr val="accent2">
                    <a:lumMod val="75000"/>
                  </a:schemeClr>
                </a:solidFill>
                <a:latin typeface="黑体" panose="02010609060101010101" pitchFamily="49" charset="-122"/>
                <a:ea typeface="黑体" panose="02010609060101010101" pitchFamily="49" charset="-122"/>
                <a:cs typeface="+mn-cs"/>
              </a:rPr>
              <a:t>优势之</a:t>
            </a:r>
            <a:r>
              <a:rPr lang="en-US" altLang="zh-CN" sz="1600" b="1" dirty="0">
                <a:solidFill>
                  <a:schemeClr val="accent2">
                    <a:lumMod val="75000"/>
                  </a:schemeClr>
                </a:solidFill>
                <a:latin typeface="黑体" panose="02010609060101010101" pitchFamily="49" charset="-122"/>
                <a:ea typeface="黑体" panose="02010609060101010101" pitchFamily="49" charset="-122"/>
                <a:cs typeface="+mn-cs"/>
              </a:rPr>
              <a:t>——</a:t>
            </a:r>
            <a:r>
              <a:rPr lang="zh-CN" altLang="en-US" sz="1600" b="1" dirty="0">
                <a:solidFill>
                  <a:schemeClr val="accent2">
                    <a:lumMod val="75000"/>
                  </a:schemeClr>
                </a:solidFill>
                <a:latin typeface="黑体" panose="02010609060101010101" pitchFamily="49" charset="-122"/>
                <a:ea typeface="黑体" panose="02010609060101010101" pitchFamily="49" charset="-122"/>
                <a:cs typeface="+mn-cs"/>
              </a:rPr>
              <a:t>全国性的投资布局</a:t>
            </a:r>
          </a:p>
        </p:txBody>
      </p:sp>
      <p:sp>
        <p:nvSpPr>
          <p:cNvPr id="16387" name="灯片编号占位符 1"/>
          <p:cNvSpPr txBox="1">
            <a:spLocks noGrp="1"/>
          </p:cNvSpPr>
          <p:nvPr/>
        </p:nvSpPr>
        <p:spPr bwMode="black">
          <a:xfrm>
            <a:off x="8143875" y="6199188"/>
            <a:ext cx="374650" cy="344487"/>
          </a:xfrm>
          <a:prstGeom prst="rect">
            <a:avLst/>
          </a:prstGeom>
          <a:noFill/>
          <a:ln w="9525">
            <a:noFill/>
            <a:miter lim="800000"/>
            <a:headEnd/>
            <a:tailEnd/>
          </a:ln>
        </p:spPr>
        <p:txBody>
          <a:bodyPr wrap="none" lIns="0" tIns="0" rIns="0" bIns="0" anchor="b"/>
          <a:lstStyle/>
          <a:p>
            <a:pPr algn="r" eaLnBrk="0" hangingPunct="0"/>
            <a:fld id="{FD8081F3-DECD-4234-9FDC-C47C80075658}" type="slidenum">
              <a:rPr lang="zh-TW" altLang="en-GB" sz="600">
                <a:latin typeface="Frutiger 55 Roman"/>
                <a:ea typeface="Arial Unicode MS" pitchFamily="34" charset="-122"/>
                <a:cs typeface="Arial Unicode MS" pitchFamily="34" charset="-122"/>
              </a:rPr>
              <a:pPr algn="r" eaLnBrk="0" hangingPunct="0"/>
              <a:t>11</a:t>
            </a:fld>
            <a:endParaRPr lang="en-GB" altLang="zh-TW" sz="600">
              <a:latin typeface="Frutiger 55 Roman"/>
              <a:ea typeface="Arial Unicode MS" pitchFamily="34" charset="-122"/>
              <a:cs typeface="Arial Unicode MS" pitchFamily="34" charset="-122"/>
            </a:endParaRPr>
          </a:p>
        </p:txBody>
      </p:sp>
      <p:pic>
        <p:nvPicPr>
          <p:cNvPr id="16388" name="Picture 6" descr="05-06"/>
          <p:cNvPicPr>
            <a:picLocks noChangeAspect="1" noChangeArrowheads="1"/>
          </p:cNvPicPr>
          <p:nvPr/>
        </p:nvPicPr>
        <p:blipFill>
          <a:blip r:embed="rId2" cstate="print"/>
          <a:srcRect/>
          <a:stretch>
            <a:fillRect/>
          </a:stretch>
        </p:blipFill>
        <p:spPr bwMode="auto">
          <a:xfrm>
            <a:off x="23813" y="1340768"/>
            <a:ext cx="9120187" cy="4241800"/>
          </a:xfrm>
          <a:prstGeom prst="rect">
            <a:avLst/>
          </a:prstGeom>
          <a:noFill/>
          <a:ln w="9525">
            <a:noFill/>
            <a:miter lim="800000"/>
            <a:headEnd/>
            <a:tailEnd/>
          </a:ln>
        </p:spPr>
      </p:pic>
    </p:spTree>
  </p:cSld>
  <p:clrMapOvr>
    <a:masterClrMapping/>
  </p:clrMapOvr>
  <p:transition spd="slow"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9" name="AutoShape 6"/>
          <p:cNvSpPr>
            <a:spLocks noChangeArrowheads="1"/>
          </p:cNvSpPr>
          <p:nvPr/>
        </p:nvSpPr>
        <p:spPr bwMode="auto">
          <a:xfrm>
            <a:off x="1706833" y="1959426"/>
            <a:ext cx="2865167" cy="471618"/>
          </a:xfrm>
          <a:prstGeom prst="roundRect">
            <a:avLst>
              <a:gd name="adj" fmla="val 16667"/>
            </a:avLst>
          </a:prstGeom>
          <a:ln>
            <a:headEnd/>
            <a:tailEnd/>
          </a:ln>
        </p:spPr>
        <p:style>
          <a:lnRef idx="0">
            <a:schemeClr val="accent2"/>
          </a:lnRef>
          <a:fillRef idx="3">
            <a:schemeClr val="accent2"/>
          </a:fillRef>
          <a:effectRef idx="3">
            <a:schemeClr val="accent2"/>
          </a:effectRef>
          <a:fontRef idx="minor">
            <a:schemeClr val="lt1"/>
          </a:fontRef>
        </p:style>
        <p:txBody>
          <a:bodyPr anchor="ctr">
            <a:spAutoFit/>
          </a:bodyPr>
          <a:lstStyle/>
          <a:p>
            <a:pPr algn="ctr">
              <a:lnSpc>
                <a:spcPct val="155000"/>
              </a:lnSpc>
              <a:spcBef>
                <a:spcPct val="50000"/>
              </a:spcBef>
              <a:buClr>
                <a:schemeClr val="accent2"/>
              </a:buClr>
              <a:defRPr/>
            </a:pPr>
            <a:r>
              <a:rPr lang="zh-CN" altLang="en-US" sz="1400" b="1" dirty="0">
                <a:solidFill>
                  <a:schemeClr val="bg1"/>
                </a:solidFill>
                <a:latin typeface="黑体" panose="02010609060101010101" pitchFamily="49" charset="-122"/>
                <a:ea typeface="黑体" panose="02010609060101010101" pitchFamily="49" charset="-122"/>
              </a:rPr>
              <a:t>严格实施现代化企业管理制度</a:t>
            </a:r>
          </a:p>
        </p:txBody>
      </p:sp>
      <p:sp>
        <p:nvSpPr>
          <p:cNvPr id="30730" name="AutoShape 6"/>
          <p:cNvSpPr>
            <a:spLocks noChangeArrowheads="1"/>
          </p:cNvSpPr>
          <p:nvPr/>
        </p:nvSpPr>
        <p:spPr bwMode="auto">
          <a:xfrm>
            <a:off x="2843808" y="3259325"/>
            <a:ext cx="2880321" cy="471618"/>
          </a:xfrm>
          <a:prstGeom prst="roundRect">
            <a:avLst>
              <a:gd name="adj" fmla="val 16667"/>
            </a:avLst>
          </a:prstGeom>
          <a:ln>
            <a:headEnd/>
            <a:tailEnd/>
          </a:ln>
          <a:extLst/>
        </p:spPr>
        <p:style>
          <a:lnRef idx="0">
            <a:schemeClr val="accent2"/>
          </a:lnRef>
          <a:fillRef idx="3">
            <a:schemeClr val="accent2"/>
          </a:fillRef>
          <a:effectRef idx="3">
            <a:schemeClr val="accent2"/>
          </a:effectRef>
          <a:fontRef idx="minor">
            <a:schemeClr val="lt1"/>
          </a:fontRef>
        </p:style>
        <p:txBody>
          <a:bodyPr anchor="ctr">
            <a:spAutoFit/>
          </a:bodyPr>
          <a:lstStyle/>
          <a:p>
            <a:pPr algn="ctr">
              <a:lnSpc>
                <a:spcPct val="155000"/>
              </a:lnSpc>
              <a:spcBef>
                <a:spcPct val="50000"/>
              </a:spcBef>
              <a:buClr>
                <a:schemeClr val="accent2"/>
              </a:buClr>
              <a:defRPr/>
            </a:pPr>
            <a:r>
              <a:rPr lang="zh-CN" altLang="en-US" sz="1400" b="1" dirty="0">
                <a:solidFill>
                  <a:schemeClr val="bg1"/>
                </a:solidFill>
                <a:latin typeface="黑体" panose="02010609060101010101" pitchFamily="49" charset="-122"/>
                <a:ea typeface="黑体" panose="02010609060101010101" pitchFamily="49" charset="-122"/>
              </a:rPr>
              <a:t>以战略为导向的目标经营责任制</a:t>
            </a:r>
          </a:p>
        </p:txBody>
      </p:sp>
      <p:sp>
        <p:nvSpPr>
          <p:cNvPr id="30731" name="AutoShape 6"/>
          <p:cNvSpPr>
            <a:spLocks noChangeArrowheads="1"/>
          </p:cNvSpPr>
          <p:nvPr/>
        </p:nvSpPr>
        <p:spPr bwMode="auto">
          <a:xfrm>
            <a:off x="3995936" y="4551714"/>
            <a:ext cx="3024335" cy="471618"/>
          </a:xfrm>
          <a:prstGeom prst="roundRect">
            <a:avLst>
              <a:gd name="adj" fmla="val 16667"/>
            </a:avLst>
          </a:prstGeom>
          <a:ln>
            <a:headEnd/>
            <a:tailEnd/>
          </a:ln>
          <a:extLst/>
        </p:spPr>
        <p:style>
          <a:lnRef idx="0">
            <a:schemeClr val="accent2"/>
          </a:lnRef>
          <a:fillRef idx="3">
            <a:schemeClr val="accent2"/>
          </a:fillRef>
          <a:effectRef idx="3">
            <a:schemeClr val="accent2"/>
          </a:effectRef>
          <a:fontRef idx="minor">
            <a:schemeClr val="lt1"/>
          </a:fontRef>
        </p:style>
        <p:txBody>
          <a:bodyPr anchor="ctr">
            <a:spAutoFit/>
          </a:bodyPr>
          <a:lstStyle/>
          <a:p>
            <a:pPr algn="ctr">
              <a:lnSpc>
                <a:spcPct val="155000"/>
              </a:lnSpc>
              <a:spcBef>
                <a:spcPct val="50000"/>
              </a:spcBef>
              <a:buClr>
                <a:schemeClr val="accent2"/>
              </a:buClr>
              <a:defRPr/>
            </a:pPr>
            <a:r>
              <a:rPr lang="zh-CN" altLang="en-US" sz="1400" b="1" dirty="0">
                <a:solidFill>
                  <a:schemeClr val="bg1"/>
                </a:solidFill>
                <a:latin typeface="黑体" panose="02010609060101010101" pitchFamily="49" charset="-122"/>
                <a:ea typeface="黑体" panose="02010609060101010101" pitchFamily="49" charset="-122"/>
              </a:rPr>
              <a:t>全面预算管理为中心的精细化管理</a:t>
            </a:r>
          </a:p>
        </p:txBody>
      </p:sp>
      <p:sp>
        <p:nvSpPr>
          <p:cNvPr id="50" name="Rectangle 2"/>
          <p:cNvSpPr txBox="1">
            <a:spLocks noChangeArrowheads="1"/>
          </p:cNvSpPr>
          <p:nvPr/>
        </p:nvSpPr>
        <p:spPr>
          <a:xfrm>
            <a:off x="6350" y="661988"/>
            <a:ext cx="7867650" cy="33855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lvl1pPr eaLnBrk="1" hangingPunct="1">
              <a:spcBef>
                <a:spcPct val="50000"/>
              </a:spcBef>
              <a:defRPr sz="1600" b="1">
                <a:solidFill>
                  <a:schemeClr val="accent2">
                    <a:lumMod val="75000"/>
                  </a:schemeClr>
                </a:solidFill>
                <a:latin typeface="黑体" panose="02010609060101010101" pitchFamily="49" charset="-122"/>
                <a:ea typeface="黑体" panose="02010609060101010101" pitchFamily="49" charset="-122"/>
              </a:defRPr>
            </a:lvl1pPr>
            <a:lvl2pPr algn="r" eaLnBrk="0" hangingPunct="0">
              <a:defRPr sz="2400">
                <a:solidFill>
                  <a:schemeClr val="bg1"/>
                </a:solidFill>
                <a:latin typeface="Humnst777 Blk BT" pitchFamily="34" charset="0"/>
                <a:ea typeface="汉仪大黑简" pitchFamily="49" charset="-122"/>
                <a:cs typeface="汉仪大黑简"/>
              </a:defRPr>
            </a:lvl2pPr>
            <a:lvl3pPr algn="r" eaLnBrk="0" hangingPunct="0">
              <a:defRPr sz="2400">
                <a:solidFill>
                  <a:schemeClr val="bg1"/>
                </a:solidFill>
                <a:latin typeface="Humnst777 Blk BT" pitchFamily="34" charset="0"/>
                <a:ea typeface="汉仪大黑简" pitchFamily="49" charset="-122"/>
                <a:cs typeface="汉仪大黑简"/>
              </a:defRPr>
            </a:lvl3pPr>
            <a:lvl4pPr algn="r" eaLnBrk="0" hangingPunct="0">
              <a:defRPr sz="2400">
                <a:solidFill>
                  <a:schemeClr val="bg1"/>
                </a:solidFill>
                <a:latin typeface="Humnst777 Blk BT" pitchFamily="34" charset="0"/>
                <a:ea typeface="汉仪大黑简" pitchFamily="49" charset="-122"/>
                <a:cs typeface="汉仪大黑简"/>
              </a:defRPr>
            </a:lvl4pPr>
            <a:lvl5pPr algn="r" eaLnBrk="0" hangingPunct="0">
              <a:defRPr sz="2400">
                <a:solidFill>
                  <a:schemeClr val="bg1"/>
                </a:solidFill>
                <a:latin typeface="Humnst777 Blk BT" pitchFamily="34" charset="0"/>
                <a:ea typeface="汉仪大黑简" pitchFamily="49" charset="-122"/>
                <a:cs typeface="汉仪大黑简"/>
              </a:defRPr>
            </a:lvl5pPr>
            <a:lvl6pPr marL="457200" algn="r" fontAlgn="base">
              <a:spcBef>
                <a:spcPct val="0"/>
              </a:spcBef>
              <a:spcAft>
                <a:spcPct val="0"/>
              </a:spcAft>
              <a:defRPr sz="2400">
                <a:solidFill>
                  <a:schemeClr val="bg1"/>
                </a:solidFill>
                <a:latin typeface="Humnst777 Blk BT" pitchFamily="34" charset="0"/>
                <a:ea typeface="汉仪大黑简" pitchFamily="49" charset="-122"/>
              </a:defRPr>
            </a:lvl6pPr>
            <a:lvl7pPr marL="914400" algn="r" fontAlgn="base">
              <a:spcBef>
                <a:spcPct val="0"/>
              </a:spcBef>
              <a:spcAft>
                <a:spcPct val="0"/>
              </a:spcAft>
              <a:defRPr sz="2400">
                <a:solidFill>
                  <a:schemeClr val="bg1"/>
                </a:solidFill>
                <a:latin typeface="Humnst777 Blk BT" pitchFamily="34" charset="0"/>
                <a:ea typeface="汉仪大黑简" pitchFamily="49" charset="-122"/>
              </a:defRPr>
            </a:lvl7pPr>
            <a:lvl8pPr marL="1371600" algn="r" fontAlgn="base">
              <a:spcBef>
                <a:spcPct val="0"/>
              </a:spcBef>
              <a:spcAft>
                <a:spcPct val="0"/>
              </a:spcAft>
              <a:defRPr sz="2400">
                <a:solidFill>
                  <a:schemeClr val="bg1"/>
                </a:solidFill>
                <a:latin typeface="Humnst777 Blk BT" pitchFamily="34" charset="0"/>
                <a:ea typeface="汉仪大黑简" pitchFamily="49" charset="-122"/>
              </a:defRPr>
            </a:lvl8pPr>
            <a:lvl9pPr marL="1828800" algn="r" fontAlgn="base">
              <a:spcBef>
                <a:spcPct val="0"/>
              </a:spcBef>
              <a:spcAft>
                <a:spcPct val="0"/>
              </a:spcAft>
              <a:defRPr sz="2400">
                <a:solidFill>
                  <a:schemeClr val="bg1"/>
                </a:solidFill>
                <a:latin typeface="Humnst777 Blk BT" pitchFamily="34" charset="0"/>
                <a:ea typeface="汉仪大黑简" pitchFamily="49" charset="-122"/>
              </a:defRPr>
            </a:lvl9pPr>
          </a:lstStyle>
          <a:p>
            <a:r>
              <a:rPr lang="zh-CN" altLang="en-US" dirty="0" smtClean="0"/>
              <a:t>公司竞争</a:t>
            </a:r>
            <a:r>
              <a:rPr lang="zh-CN" altLang="en-US" dirty="0"/>
              <a:t>优势之</a:t>
            </a:r>
            <a:r>
              <a:rPr lang="en-US" altLang="zh-CN" dirty="0"/>
              <a:t>——</a:t>
            </a:r>
            <a:r>
              <a:rPr lang="zh-CN" altLang="en-US" dirty="0"/>
              <a:t>专业的运营管理能力</a:t>
            </a:r>
          </a:p>
        </p:txBody>
      </p:sp>
      <p:cxnSp>
        <p:nvCxnSpPr>
          <p:cNvPr id="17420" name="直接连接符 11"/>
          <p:cNvCxnSpPr>
            <a:cxnSpLocks noChangeShapeType="1"/>
          </p:cNvCxnSpPr>
          <p:nvPr/>
        </p:nvCxnSpPr>
        <p:spPr bwMode="auto">
          <a:xfrm>
            <a:off x="827584" y="1550652"/>
            <a:ext cx="3888432" cy="4398628"/>
          </a:xfrm>
          <a:prstGeom prst="line">
            <a:avLst/>
          </a:prstGeom>
          <a:noFill/>
          <a:ln w="9525" algn="ctr">
            <a:solidFill>
              <a:schemeClr val="tx1"/>
            </a:solidFill>
            <a:round/>
            <a:headEnd/>
            <a:tailEnd/>
          </a:ln>
        </p:spPr>
      </p:cxnSp>
      <p:cxnSp>
        <p:nvCxnSpPr>
          <p:cNvPr id="17421" name="直接连接符 13"/>
          <p:cNvCxnSpPr>
            <a:cxnSpLocks noChangeShapeType="1"/>
          </p:cNvCxnSpPr>
          <p:nvPr/>
        </p:nvCxnSpPr>
        <p:spPr bwMode="auto">
          <a:xfrm>
            <a:off x="4283968" y="1550652"/>
            <a:ext cx="4104456" cy="4398628"/>
          </a:xfrm>
          <a:prstGeom prst="line">
            <a:avLst/>
          </a:prstGeom>
          <a:noFill/>
          <a:ln w="9525" algn="ctr">
            <a:solidFill>
              <a:schemeClr val="tx1"/>
            </a:solidFill>
            <a:round/>
            <a:headEnd/>
            <a:tailEnd/>
          </a:ln>
        </p:spPr>
      </p:cxnSp>
    </p:spTree>
  </p:cSld>
  <p:clrMapOvr>
    <a:masterClrMapping/>
  </p:clrMapOvr>
  <p:transition spd="slow"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灯片编号占位符 2"/>
          <p:cNvSpPr txBox="1">
            <a:spLocks noGrp="1"/>
          </p:cNvSpPr>
          <p:nvPr/>
        </p:nvSpPr>
        <p:spPr bwMode="auto">
          <a:xfrm>
            <a:off x="8574088" y="6324600"/>
            <a:ext cx="119062" cy="357188"/>
          </a:xfrm>
          <a:prstGeom prst="rect">
            <a:avLst/>
          </a:prstGeom>
          <a:noFill/>
          <a:ln w="9525">
            <a:noFill/>
            <a:miter lim="800000"/>
            <a:headEnd/>
            <a:tailEnd/>
          </a:ln>
        </p:spPr>
        <p:txBody>
          <a:bodyPr lIns="0" tIns="45715" rIns="0" bIns="45715" anchor="b"/>
          <a:lstStyle/>
          <a:p>
            <a:pPr algn="r" defTabSz="1006475"/>
            <a:endParaRPr lang="en-US" altLang="zh-HK" sz="700">
              <a:latin typeface="Credit Suisse Type Roman"/>
              <a:ea typeface="PMingLiU" pitchFamily="18" charset="-120"/>
            </a:endParaRPr>
          </a:p>
        </p:txBody>
      </p:sp>
      <p:sp>
        <p:nvSpPr>
          <p:cNvPr id="18435" name="Rectangle 11"/>
          <p:cNvSpPr>
            <a:spLocks noChangeArrowheads="1"/>
          </p:cNvSpPr>
          <p:nvPr/>
        </p:nvSpPr>
        <p:spPr bwMode="auto">
          <a:xfrm>
            <a:off x="230188" y="5895975"/>
            <a:ext cx="2211387" cy="1057275"/>
          </a:xfrm>
          <a:prstGeom prst="rect">
            <a:avLst/>
          </a:prstGeom>
          <a:noFill/>
          <a:ln w="9525">
            <a:noFill/>
            <a:miter lim="800000"/>
            <a:headEnd/>
            <a:tailEnd/>
          </a:ln>
        </p:spPr>
        <p:txBody>
          <a:bodyPr lIns="91431" tIns="45715" rIns="91431" bIns="45715"/>
          <a:lstStyle/>
          <a:p>
            <a:pPr marL="77788" indent="-77788" algn="ctr">
              <a:buClr>
                <a:srgbClr val="3366FF"/>
              </a:buClr>
              <a:buSzPct val="50000"/>
              <a:buFont typeface="Wingdings" pitchFamily="2" charset="2"/>
              <a:buChar char="n"/>
            </a:pPr>
            <a:endParaRPr lang="zh-CN" altLang="en-US">
              <a:solidFill>
                <a:srgbClr val="000000"/>
              </a:solidFill>
              <a:latin typeface="华文楷体" pitchFamily="2" charset="-122"/>
            </a:endParaRPr>
          </a:p>
        </p:txBody>
      </p:sp>
      <p:sp>
        <p:nvSpPr>
          <p:cNvPr id="13315" name="Rectangle 5"/>
          <p:cNvSpPr>
            <a:spLocks noChangeArrowheads="1"/>
          </p:cNvSpPr>
          <p:nvPr/>
        </p:nvSpPr>
        <p:spPr bwMode="auto">
          <a:xfrm>
            <a:off x="2714650" y="2132856"/>
            <a:ext cx="3528392" cy="426271"/>
          </a:xfrm>
          <a:prstGeom prst="rect">
            <a:avLst/>
          </a:prstGeom>
          <a:solidFill>
            <a:schemeClr val="accent2">
              <a:lumMod val="40000"/>
              <a:lumOff val="60000"/>
            </a:schemeClr>
          </a:solidFill>
          <a:ln>
            <a:headEnd/>
            <a:tailEnd/>
          </a:ln>
        </p:spPr>
        <p:style>
          <a:lnRef idx="0">
            <a:schemeClr val="accent2"/>
          </a:lnRef>
          <a:fillRef idx="3">
            <a:schemeClr val="accent2"/>
          </a:fillRef>
          <a:effectRef idx="3">
            <a:schemeClr val="accent2"/>
          </a:effectRef>
          <a:fontRef idx="minor">
            <a:schemeClr val="lt1"/>
          </a:fontRef>
        </p:style>
        <p:txBody>
          <a:bodyPr anchor="ctr">
            <a:spAutoFit/>
          </a:bodyPr>
          <a:lstStyle/>
          <a:p>
            <a:pPr algn="ctr">
              <a:lnSpc>
                <a:spcPct val="155000"/>
              </a:lnSpc>
              <a:spcBef>
                <a:spcPct val="50000"/>
              </a:spcBef>
              <a:buClr>
                <a:schemeClr val="accent2"/>
              </a:buClr>
              <a:defRPr/>
            </a:pPr>
            <a:r>
              <a:rPr lang="zh-CN" altLang="en-US" sz="1400" b="1" dirty="0">
                <a:solidFill>
                  <a:schemeClr val="tx1"/>
                </a:solidFill>
                <a:latin typeface="黑体" panose="02010609060101010101" pitchFamily="49" charset="-122"/>
                <a:ea typeface="黑体" panose="02010609060101010101" pitchFamily="49" charset="-122"/>
              </a:rPr>
              <a:t>工程能力：专业的工程技术公司</a:t>
            </a:r>
          </a:p>
        </p:txBody>
      </p:sp>
      <p:sp>
        <p:nvSpPr>
          <p:cNvPr id="13316" name="Rectangle 6"/>
          <p:cNvSpPr>
            <a:spLocks noChangeArrowheads="1"/>
          </p:cNvSpPr>
          <p:nvPr/>
        </p:nvSpPr>
        <p:spPr bwMode="auto">
          <a:xfrm>
            <a:off x="1115616" y="3159302"/>
            <a:ext cx="2952328" cy="1008112"/>
          </a:xfrm>
          <a:prstGeom prst="rect">
            <a:avLst/>
          </a:prstGeom>
          <a:solidFill>
            <a:schemeClr val="accent2">
              <a:lumMod val="40000"/>
              <a:lumOff val="60000"/>
            </a:schemeClr>
          </a:solidFill>
          <a:ln>
            <a:headEnd/>
            <a:tailEnd/>
          </a:ln>
        </p:spPr>
        <p:style>
          <a:lnRef idx="0">
            <a:schemeClr val="accent2"/>
          </a:lnRef>
          <a:fillRef idx="3">
            <a:schemeClr val="accent2"/>
          </a:fillRef>
          <a:effectRef idx="3">
            <a:schemeClr val="accent2"/>
          </a:effectRef>
          <a:fontRef idx="minor">
            <a:schemeClr val="lt1"/>
          </a:fontRef>
        </p:style>
        <p:txBody>
          <a:bodyPr anchor="ctr"/>
          <a:lstStyle/>
          <a:p>
            <a:pPr algn="ctr">
              <a:lnSpc>
                <a:spcPct val="155000"/>
              </a:lnSpc>
              <a:spcBef>
                <a:spcPct val="50000"/>
              </a:spcBef>
              <a:buClr>
                <a:schemeClr val="accent2"/>
              </a:buClr>
              <a:defRPr/>
            </a:pPr>
            <a:r>
              <a:rPr lang="zh-CN" altLang="en-US" sz="1400" b="1" dirty="0">
                <a:solidFill>
                  <a:schemeClr val="tx1"/>
                </a:solidFill>
                <a:latin typeface="黑体" panose="02010609060101010101" pitchFamily="49" charset="-122"/>
                <a:ea typeface="黑体" panose="02010609060101010101" pitchFamily="49" charset="-122"/>
              </a:rPr>
              <a:t>技术研发：参与国家级科研项目的研发工作</a:t>
            </a:r>
            <a:endParaRPr lang="en-US" altLang="zh-CN" sz="1400" b="1" dirty="0">
              <a:solidFill>
                <a:schemeClr val="tx1"/>
              </a:solidFill>
              <a:latin typeface="黑体" panose="02010609060101010101" pitchFamily="49" charset="-122"/>
              <a:ea typeface="黑体" panose="02010609060101010101" pitchFamily="49" charset="-122"/>
            </a:endParaRPr>
          </a:p>
        </p:txBody>
      </p:sp>
      <p:sp>
        <p:nvSpPr>
          <p:cNvPr id="18442" name="Rectangle 15"/>
          <p:cNvSpPr>
            <a:spLocks noChangeArrowheads="1"/>
          </p:cNvSpPr>
          <p:nvPr/>
        </p:nvSpPr>
        <p:spPr bwMode="auto">
          <a:xfrm>
            <a:off x="179388" y="5876925"/>
            <a:ext cx="2160587" cy="288925"/>
          </a:xfrm>
          <a:prstGeom prst="rect">
            <a:avLst/>
          </a:prstGeom>
          <a:noFill/>
          <a:ln w="9525">
            <a:noFill/>
            <a:miter lim="800000"/>
            <a:headEnd/>
            <a:tailEnd/>
          </a:ln>
        </p:spPr>
        <p:txBody>
          <a:bodyPr lIns="91431" tIns="45715" rIns="91431" bIns="45715"/>
          <a:lstStyle/>
          <a:p>
            <a:pPr marL="77788" indent="-77788" algn="ctr">
              <a:buClr>
                <a:srgbClr val="3366FF"/>
              </a:buClr>
              <a:buSzPct val="50000"/>
              <a:buFont typeface="Wingdings" pitchFamily="2" charset="2"/>
              <a:buChar char="n"/>
            </a:pPr>
            <a:endParaRPr lang="zh-CN" altLang="en-US" sz="1200" b="1">
              <a:solidFill>
                <a:srgbClr val="000000"/>
              </a:solidFill>
              <a:latin typeface="华文楷体" pitchFamily="2" charset="-122"/>
            </a:endParaRPr>
          </a:p>
        </p:txBody>
      </p:sp>
      <p:sp>
        <p:nvSpPr>
          <p:cNvPr id="17" name="Rectangle 2"/>
          <p:cNvSpPr txBox="1">
            <a:spLocks noChangeArrowheads="1"/>
          </p:cNvSpPr>
          <p:nvPr/>
        </p:nvSpPr>
        <p:spPr>
          <a:xfrm>
            <a:off x="9525" y="692150"/>
            <a:ext cx="7867650" cy="33855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defPPr>
              <a:defRPr lang="zh-CN"/>
            </a:defPPr>
            <a:lvl1pPr eaLnBrk="1" hangingPunct="1">
              <a:spcBef>
                <a:spcPct val="50000"/>
              </a:spcBef>
              <a:defRPr sz="1600" b="1">
                <a:solidFill>
                  <a:schemeClr val="accent2">
                    <a:lumMod val="75000"/>
                  </a:schemeClr>
                </a:solidFill>
                <a:latin typeface="黑体" panose="02010609060101010101" pitchFamily="49" charset="-122"/>
                <a:ea typeface="黑体" panose="02010609060101010101" pitchFamily="49" charset="-122"/>
              </a:defRPr>
            </a:lvl1pPr>
            <a:lvl2pPr algn="r" eaLnBrk="0" hangingPunct="0">
              <a:defRPr sz="2400">
                <a:solidFill>
                  <a:schemeClr val="bg1"/>
                </a:solidFill>
                <a:latin typeface="Humnst777 Blk BT" pitchFamily="34" charset="0"/>
                <a:ea typeface="汉仪大黑简" pitchFamily="49" charset="-122"/>
                <a:cs typeface="汉仪大黑简"/>
              </a:defRPr>
            </a:lvl2pPr>
            <a:lvl3pPr algn="r" eaLnBrk="0" hangingPunct="0">
              <a:defRPr sz="2400">
                <a:solidFill>
                  <a:schemeClr val="bg1"/>
                </a:solidFill>
                <a:latin typeface="Humnst777 Blk BT" pitchFamily="34" charset="0"/>
                <a:ea typeface="汉仪大黑简" pitchFamily="49" charset="-122"/>
                <a:cs typeface="汉仪大黑简"/>
              </a:defRPr>
            </a:lvl3pPr>
            <a:lvl4pPr algn="r" eaLnBrk="0" hangingPunct="0">
              <a:defRPr sz="2400">
                <a:solidFill>
                  <a:schemeClr val="bg1"/>
                </a:solidFill>
                <a:latin typeface="Humnst777 Blk BT" pitchFamily="34" charset="0"/>
                <a:ea typeface="汉仪大黑简" pitchFamily="49" charset="-122"/>
                <a:cs typeface="汉仪大黑简"/>
              </a:defRPr>
            </a:lvl4pPr>
            <a:lvl5pPr algn="r" eaLnBrk="0" hangingPunct="0">
              <a:defRPr sz="2400">
                <a:solidFill>
                  <a:schemeClr val="bg1"/>
                </a:solidFill>
                <a:latin typeface="Humnst777 Blk BT" pitchFamily="34" charset="0"/>
                <a:ea typeface="汉仪大黑简" pitchFamily="49" charset="-122"/>
                <a:cs typeface="汉仪大黑简"/>
              </a:defRPr>
            </a:lvl5pPr>
            <a:lvl6pPr marL="457200" algn="r" fontAlgn="base">
              <a:spcBef>
                <a:spcPct val="0"/>
              </a:spcBef>
              <a:spcAft>
                <a:spcPct val="0"/>
              </a:spcAft>
              <a:defRPr sz="2400">
                <a:solidFill>
                  <a:schemeClr val="bg1"/>
                </a:solidFill>
                <a:latin typeface="Humnst777 Blk BT" pitchFamily="34" charset="0"/>
                <a:ea typeface="汉仪大黑简" pitchFamily="49" charset="-122"/>
              </a:defRPr>
            </a:lvl6pPr>
            <a:lvl7pPr marL="914400" algn="r" fontAlgn="base">
              <a:spcBef>
                <a:spcPct val="0"/>
              </a:spcBef>
              <a:spcAft>
                <a:spcPct val="0"/>
              </a:spcAft>
              <a:defRPr sz="2400">
                <a:solidFill>
                  <a:schemeClr val="bg1"/>
                </a:solidFill>
                <a:latin typeface="Humnst777 Blk BT" pitchFamily="34" charset="0"/>
                <a:ea typeface="汉仪大黑简" pitchFamily="49" charset="-122"/>
              </a:defRPr>
            </a:lvl7pPr>
            <a:lvl8pPr marL="1371600" algn="r" fontAlgn="base">
              <a:spcBef>
                <a:spcPct val="0"/>
              </a:spcBef>
              <a:spcAft>
                <a:spcPct val="0"/>
              </a:spcAft>
              <a:defRPr sz="2400">
                <a:solidFill>
                  <a:schemeClr val="bg1"/>
                </a:solidFill>
                <a:latin typeface="Humnst777 Blk BT" pitchFamily="34" charset="0"/>
                <a:ea typeface="汉仪大黑简" pitchFamily="49" charset="-122"/>
              </a:defRPr>
            </a:lvl8pPr>
            <a:lvl9pPr marL="1828800" algn="r" fontAlgn="base">
              <a:spcBef>
                <a:spcPct val="0"/>
              </a:spcBef>
              <a:spcAft>
                <a:spcPct val="0"/>
              </a:spcAft>
              <a:defRPr sz="2400">
                <a:solidFill>
                  <a:schemeClr val="bg1"/>
                </a:solidFill>
                <a:latin typeface="Humnst777 Blk BT" pitchFamily="34" charset="0"/>
                <a:ea typeface="汉仪大黑简" pitchFamily="49" charset="-122"/>
              </a:defRPr>
            </a:lvl9pPr>
          </a:lstStyle>
          <a:p>
            <a:r>
              <a:rPr lang="zh-CN" altLang="en-US" dirty="0" smtClean="0"/>
              <a:t>公司竞争</a:t>
            </a:r>
            <a:r>
              <a:rPr lang="zh-CN" altLang="en-US" dirty="0"/>
              <a:t>优势之</a:t>
            </a:r>
            <a:r>
              <a:rPr lang="en-US" altLang="zh-CN" dirty="0"/>
              <a:t>——</a:t>
            </a:r>
            <a:r>
              <a:rPr lang="zh-CN" altLang="en-US" dirty="0"/>
              <a:t>工程建设、技术研发能力</a:t>
            </a:r>
          </a:p>
        </p:txBody>
      </p:sp>
      <p:sp>
        <p:nvSpPr>
          <p:cNvPr id="13" name="Rectangle 6"/>
          <p:cNvSpPr>
            <a:spLocks noChangeArrowheads="1"/>
          </p:cNvSpPr>
          <p:nvPr/>
        </p:nvSpPr>
        <p:spPr bwMode="auto">
          <a:xfrm>
            <a:off x="4788024" y="3159300"/>
            <a:ext cx="2880319" cy="1008114"/>
          </a:xfrm>
          <a:prstGeom prst="rect">
            <a:avLst/>
          </a:prstGeom>
          <a:solidFill>
            <a:schemeClr val="accent2">
              <a:lumMod val="40000"/>
              <a:lumOff val="60000"/>
            </a:schemeClr>
          </a:solidFill>
          <a:ln>
            <a:headEnd/>
            <a:tailEnd/>
          </a:ln>
        </p:spPr>
        <p:style>
          <a:lnRef idx="0">
            <a:schemeClr val="accent2"/>
          </a:lnRef>
          <a:fillRef idx="3">
            <a:schemeClr val="accent2"/>
          </a:fillRef>
          <a:effectRef idx="3">
            <a:schemeClr val="accent2"/>
          </a:effectRef>
          <a:fontRef idx="minor">
            <a:schemeClr val="lt1"/>
          </a:fontRef>
        </p:style>
        <p:txBody>
          <a:bodyPr anchor="ctr"/>
          <a:lstStyle/>
          <a:p>
            <a:pPr marL="163513" algn="ctr">
              <a:lnSpc>
                <a:spcPct val="155000"/>
              </a:lnSpc>
              <a:spcBef>
                <a:spcPct val="50000"/>
              </a:spcBef>
              <a:buClr>
                <a:schemeClr val="accent2"/>
              </a:buClr>
              <a:buSzPct val="50000"/>
              <a:defRPr/>
            </a:pPr>
            <a:r>
              <a:rPr lang="zh-CN" altLang="zh-CN" sz="1400" b="1" dirty="0">
                <a:solidFill>
                  <a:schemeClr val="tx1"/>
                </a:solidFill>
                <a:latin typeface="黑体" panose="02010609060101010101" pitchFamily="49" charset="-122"/>
                <a:ea typeface="黑体" panose="02010609060101010101" pitchFamily="49" charset="-122"/>
              </a:rPr>
              <a:t>技术</a:t>
            </a:r>
            <a:r>
              <a:rPr lang="zh-CN" altLang="en-US" sz="1400" b="1" dirty="0">
                <a:solidFill>
                  <a:schemeClr val="tx1"/>
                </a:solidFill>
                <a:latin typeface="黑体" panose="02010609060101010101" pitchFamily="49" charset="-122"/>
                <a:ea typeface="黑体" panose="02010609060101010101" pitchFamily="49" charset="-122"/>
              </a:rPr>
              <a:t>改造与升级</a:t>
            </a:r>
            <a:r>
              <a:rPr lang="zh-CN" altLang="en-US" sz="1400" b="1" dirty="0" smtClean="0">
                <a:solidFill>
                  <a:schemeClr val="tx1"/>
                </a:solidFill>
                <a:latin typeface="黑体" panose="02010609060101010101" pitchFamily="49" charset="-122"/>
                <a:ea typeface="黑体" panose="02010609060101010101" pitchFamily="49" charset="-122"/>
              </a:rPr>
              <a:t>：持续</a:t>
            </a:r>
            <a:r>
              <a:rPr lang="zh-CN" altLang="zh-CN" sz="1400" b="1" dirty="0">
                <a:solidFill>
                  <a:schemeClr val="tx1"/>
                </a:solidFill>
                <a:latin typeface="黑体" panose="02010609060101010101" pitchFamily="49" charset="-122"/>
                <a:ea typeface="黑体" panose="02010609060101010101" pitchFamily="49" charset="-122"/>
              </a:rPr>
              <a:t>推进安全供水、水质优化、节能降耗</a:t>
            </a:r>
            <a:endParaRPr lang="en-US" altLang="zh-CN" sz="1400" b="1" dirty="0">
              <a:solidFill>
                <a:schemeClr val="tx1"/>
              </a:solidFill>
              <a:latin typeface="黑体" panose="02010609060101010101" pitchFamily="49" charset="-122"/>
              <a:ea typeface="黑体" panose="02010609060101010101" pitchFamily="49" charset="-122"/>
            </a:endParaRPr>
          </a:p>
        </p:txBody>
      </p:sp>
    </p:spTree>
  </p:cSld>
  <p:clrMapOvr>
    <a:masterClrMapping/>
  </p:clrMapOvr>
  <p:transition spd="slow"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
          <p:cNvSpPr txBox="1">
            <a:spLocks noChangeArrowheads="1"/>
          </p:cNvSpPr>
          <p:nvPr/>
        </p:nvSpPr>
        <p:spPr>
          <a:xfrm>
            <a:off x="0" y="692150"/>
            <a:ext cx="7867650" cy="33855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defPPr>
              <a:defRPr lang="zh-CN"/>
            </a:defPPr>
            <a:lvl1pPr eaLnBrk="1" hangingPunct="1">
              <a:spcBef>
                <a:spcPct val="50000"/>
              </a:spcBef>
              <a:defRPr sz="1600" b="1">
                <a:solidFill>
                  <a:schemeClr val="accent2">
                    <a:lumMod val="75000"/>
                  </a:schemeClr>
                </a:solidFill>
                <a:latin typeface="黑体" panose="02010609060101010101" pitchFamily="49" charset="-122"/>
                <a:ea typeface="黑体" panose="02010609060101010101" pitchFamily="49" charset="-122"/>
              </a:defRPr>
            </a:lvl1pPr>
            <a:lvl2pPr algn="r" eaLnBrk="0" hangingPunct="0">
              <a:defRPr sz="2400">
                <a:solidFill>
                  <a:schemeClr val="bg1"/>
                </a:solidFill>
                <a:latin typeface="Humnst777 Blk BT" pitchFamily="34" charset="0"/>
                <a:ea typeface="汉仪大黑简" pitchFamily="49" charset="-122"/>
                <a:cs typeface="汉仪大黑简"/>
              </a:defRPr>
            </a:lvl2pPr>
            <a:lvl3pPr algn="r" eaLnBrk="0" hangingPunct="0">
              <a:defRPr sz="2400">
                <a:solidFill>
                  <a:schemeClr val="bg1"/>
                </a:solidFill>
                <a:latin typeface="Humnst777 Blk BT" pitchFamily="34" charset="0"/>
                <a:ea typeface="汉仪大黑简" pitchFamily="49" charset="-122"/>
                <a:cs typeface="汉仪大黑简"/>
              </a:defRPr>
            </a:lvl3pPr>
            <a:lvl4pPr algn="r" eaLnBrk="0" hangingPunct="0">
              <a:defRPr sz="2400">
                <a:solidFill>
                  <a:schemeClr val="bg1"/>
                </a:solidFill>
                <a:latin typeface="Humnst777 Blk BT" pitchFamily="34" charset="0"/>
                <a:ea typeface="汉仪大黑简" pitchFamily="49" charset="-122"/>
                <a:cs typeface="汉仪大黑简"/>
              </a:defRPr>
            </a:lvl4pPr>
            <a:lvl5pPr algn="r" eaLnBrk="0" hangingPunct="0">
              <a:defRPr sz="2400">
                <a:solidFill>
                  <a:schemeClr val="bg1"/>
                </a:solidFill>
                <a:latin typeface="Humnst777 Blk BT" pitchFamily="34" charset="0"/>
                <a:ea typeface="汉仪大黑简" pitchFamily="49" charset="-122"/>
                <a:cs typeface="汉仪大黑简"/>
              </a:defRPr>
            </a:lvl5pPr>
            <a:lvl6pPr marL="457200" algn="r" fontAlgn="base">
              <a:spcBef>
                <a:spcPct val="0"/>
              </a:spcBef>
              <a:spcAft>
                <a:spcPct val="0"/>
              </a:spcAft>
              <a:defRPr sz="2400">
                <a:solidFill>
                  <a:schemeClr val="bg1"/>
                </a:solidFill>
                <a:latin typeface="Humnst777 Blk BT" pitchFamily="34" charset="0"/>
                <a:ea typeface="汉仪大黑简" pitchFamily="49" charset="-122"/>
              </a:defRPr>
            </a:lvl6pPr>
            <a:lvl7pPr marL="914400" algn="r" fontAlgn="base">
              <a:spcBef>
                <a:spcPct val="0"/>
              </a:spcBef>
              <a:spcAft>
                <a:spcPct val="0"/>
              </a:spcAft>
              <a:defRPr sz="2400">
                <a:solidFill>
                  <a:schemeClr val="bg1"/>
                </a:solidFill>
                <a:latin typeface="Humnst777 Blk BT" pitchFamily="34" charset="0"/>
                <a:ea typeface="汉仪大黑简" pitchFamily="49" charset="-122"/>
              </a:defRPr>
            </a:lvl7pPr>
            <a:lvl8pPr marL="1371600" algn="r" fontAlgn="base">
              <a:spcBef>
                <a:spcPct val="0"/>
              </a:spcBef>
              <a:spcAft>
                <a:spcPct val="0"/>
              </a:spcAft>
              <a:defRPr sz="2400">
                <a:solidFill>
                  <a:schemeClr val="bg1"/>
                </a:solidFill>
                <a:latin typeface="Humnst777 Blk BT" pitchFamily="34" charset="0"/>
                <a:ea typeface="汉仪大黑简" pitchFamily="49" charset="-122"/>
              </a:defRPr>
            </a:lvl8pPr>
            <a:lvl9pPr marL="1828800" algn="r" fontAlgn="base">
              <a:spcBef>
                <a:spcPct val="0"/>
              </a:spcBef>
              <a:spcAft>
                <a:spcPct val="0"/>
              </a:spcAft>
              <a:defRPr sz="2400">
                <a:solidFill>
                  <a:schemeClr val="bg1"/>
                </a:solidFill>
                <a:latin typeface="Humnst777 Blk BT" pitchFamily="34" charset="0"/>
                <a:ea typeface="汉仪大黑简" pitchFamily="49" charset="-122"/>
              </a:defRPr>
            </a:lvl9pPr>
          </a:lstStyle>
          <a:p>
            <a:r>
              <a:rPr lang="zh-CN" altLang="en-US" dirty="0" smtClean="0"/>
              <a:t>公司竞争</a:t>
            </a:r>
            <a:r>
              <a:rPr lang="zh-CN" altLang="en-US" dirty="0"/>
              <a:t>优势之</a:t>
            </a:r>
            <a:r>
              <a:rPr lang="en-US" altLang="zh-CN" dirty="0"/>
              <a:t>——</a:t>
            </a:r>
            <a:r>
              <a:rPr lang="zh-CN" altLang="en-US" dirty="0"/>
              <a:t>产业链延伸与拓展能力</a:t>
            </a:r>
          </a:p>
        </p:txBody>
      </p:sp>
      <p:sp>
        <p:nvSpPr>
          <p:cNvPr id="26" name="同心圆 25"/>
          <p:cNvSpPr/>
          <p:nvPr/>
        </p:nvSpPr>
        <p:spPr bwMode="auto">
          <a:xfrm>
            <a:off x="1835150" y="2708871"/>
            <a:ext cx="5113338" cy="1871662"/>
          </a:xfrm>
          <a:prstGeom prst="donut">
            <a:avLst/>
          </a:prstGeom>
          <a:ln>
            <a:headEnd/>
            <a:tailEnd/>
          </a:ln>
          <a:extLst/>
        </p:spPr>
        <p:style>
          <a:lnRef idx="1">
            <a:schemeClr val="accent2"/>
          </a:lnRef>
          <a:fillRef idx="2">
            <a:schemeClr val="accent2"/>
          </a:fillRef>
          <a:effectRef idx="1">
            <a:schemeClr val="accent2"/>
          </a:effectRef>
          <a:fontRef idx="minor">
            <a:schemeClr val="dk1"/>
          </a:fontRef>
        </p:style>
        <p:txBody>
          <a:bodyPr lIns="91422" tIns="45711" rIns="91422" bIns="45711" anchor="ctr" anchorCtr="1"/>
          <a:lstStyle/>
          <a:p>
            <a:pPr algn="ctr" defTabSz="914886">
              <a:spcBef>
                <a:spcPct val="50000"/>
              </a:spcBef>
              <a:defRPr/>
            </a:pPr>
            <a:endParaRPr lang="zh-CN" altLang="en-US" sz="1800" b="1">
              <a:effectLst>
                <a:outerShdw blurRad="38100" dist="38100" dir="2700000" algn="tl">
                  <a:srgbClr val="C0C0C0"/>
                </a:outerShdw>
              </a:effectLst>
              <a:latin typeface="Times New Roman" pitchFamily="18" charset="0"/>
              <a:ea typeface="楷体_GB2312" pitchFamily="49" charset="-122"/>
            </a:endParaRPr>
          </a:p>
        </p:txBody>
      </p:sp>
      <p:sp>
        <p:nvSpPr>
          <p:cNvPr id="27" name="矩形 26"/>
          <p:cNvSpPr/>
          <p:nvPr/>
        </p:nvSpPr>
        <p:spPr>
          <a:xfrm>
            <a:off x="2536827" y="3428008"/>
            <a:ext cx="3495432" cy="523220"/>
          </a:xfrm>
          <a:prstGeom prst="rect">
            <a:avLst/>
          </a:prstGeom>
        </p:spPr>
        <p:txBody>
          <a:bodyPr wrap="square">
            <a:spAutoFit/>
          </a:bodyPr>
          <a:lstStyle/>
          <a:p>
            <a:pPr algn="ctr" defTabSz="914886">
              <a:spcBef>
                <a:spcPct val="50000"/>
              </a:spcBef>
              <a:defRPr/>
            </a:pPr>
            <a:r>
              <a:rPr lang="zh-CN" altLang="en-US" sz="1400" b="1" dirty="0">
                <a:effectLst>
                  <a:outerShdw blurRad="38100" dist="38100" dir="2700000" algn="tl">
                    <a:srgbClr val="C0C0C0"/>
                  </a:outerShdw>
                </a:effectLst>
                <a:latin typeface="黑体" panose="02010609060101010101" pitchFamily="49" charset="-122"/>
                <a:ea typeface="黑体" panose="02010609060101010101" pitchFamily="49" charset="-122"/>
              </a:rPr>
              <a:t>专业化、区域化</a:t>
            </a:r>
            <a:br>
              <a:rPr lang="zh-CN" altLang="en-US" sz="1400" b="1" dirty="0">
                <a:effectLst>
                  <a:outerShdw blurRad="38100" dist="38100" dir="2700000" algn="tl">
                    <a:srgbClr val="C0C0C0"/>
                  </a:outerShdw>
                </a:effectLst>
                <a:latin typeface="黑体" panose="02010609060101010101" pitchFamily="49" charset="-122"/>
                <a:ea typeface="黑体" panose="02010609060101010101" pitchFamily="49" charset="-122"/>
              </a:rPr>
            </a:br>
            <a:r>
              <a:rPr lang="zh-CN" altLang="en-US" sz="1400" b="1" dirty="0">
                <a:effectLst>
                  <a:outerShdw blurRad="38100" dist="38100" dir="2700000" algn="tl">
                    <a:srgbClr val="C0C0C0"/>
                  </a:outerShdw>
                </a:effectLst>
                <a:latin typeface="黑体" panose="02010609060101010101" pitchFamily="49" charset="-122"/>
                <a:ea typeface="黑体" panose="02010609060101010101" pitchFamily="49" charset="-122"/>
              </a:rPr>
              <a:t>整合</a:t>
            </a:r>
          </a:p>
        </p:txBody>
      </p:sp>
      <p:sp>
        <p:nvSpPr>
          <p:cNvPr id="12" name="泪滴形 11"/>
          <p:cNvSpPr/>
          <p:nvPr/>
        </p:nvSpPr>
        <p:spPr bwMode="auto">
          <a:xfrm>
            <a:off x="809627" y="2635847"/>
            <a:ext cx="935756" cy="792286"/>
          </a:xfrm>
          <a:prstGeom prst="teardrop">
            <a:avLst/>
          </a:prstGeom>
          <a:ln>
            <a:headEnd/>
            <a:tailEnd/>
          </a:ln>
          <a:extLst/>
        </p:spPr>
        <p:style>
          <a:lnRef idx="1">
            <a:schemeClr val="accent2"/>
          </a:lnRef>
          <a:fillRef idx="2">
            <a:schemeClr val="accent2"/>
          </a:fillRef>
          <a:effectRef idx="1">
            <a:schemeClr val="accent2"/>
          </a:effectRef>
          <a:fontRef idx="minor">
            <a:schemeClr val="dk1"/>
          </a:fontRef>
        </p:style>
        <p:txBody>
          <a:bodyPr lIns="91422" tIns="45711" rIns="91422" bIns="45711" anchor="ctr" anchorCtr="1"/>
          <a:lstStyle/>
          <a:p>
            <a:pPr algn="ctr" defTabSz="914886">
              <a:spcBef>
                <a:spcPct val="50000"/>
              </a:spcBef>
              <a:defRPr/>
            </a:pPr>
            <a:r>
              <a:rPr lang="zh-CN" altLang="en-US" sz="1400" b="1" dirty="0">
                <a:effectLst>
                  <a:outerShdw blurRad="38100" dist="38100" dir="2700000" algn="tl">
                    <a:srgbClr val="C0C0C0"/>
                  </a:outerShdw>
                </a:effectLst>
                <a:latin typeface="黑体" panose="02010609060101010101" pitchFamily="49" charset="-122"/>
                <a:ea typeface="黑体" panose="02010609060101010101" pitchFamily="49" charset="-122"/>
              </a:rPr>
              <a:t>水务运</a:t>
            </a:r>
            <a:r>
              <a:rPr kumimoji="1" lang="zh-CN" altLang="en-US" sz="1400" b="1" dirty="0">
                <a:effectLst>
                  <a:outerShdw blurRad="38100" dist="38100" dir="2700000" algn="tl">
                    <a:srgbClr val="C0C0C0"/>
                  </a:outerShdw>
                </a:effectLst>
                <a:latin typeface="黑体" panose="02010609060101010101" pitchFamily="49" charset="-122"/>
                <a:ea typeface="黑体" panose="02010609060101010101" pitchFamily="49" charset="-122"/>
              </a:rPr>
              <a:t>营公司</a:t>
            </a:r>
          </a:p>
        </p:txBody>
      </p:sp>
      <p:sp>
        <p:nvSpPr>
          <p:cNvPr id="13" name="泪滴形 12"/>
          <p:cNvSpPr/>
          <p:nvPr/>
        </p:nvSpPr>
        <p:spPr bwMode="auto">
          <a:xfrm>
            <a:off x="2392364" y="1843683"/>
            <a:ext cx="935757" cy="792287"/>
          </a:xfrm>
          <a:prstGeom prst="teardrop">
            <a:avLst/>
          </a:prstGeom>
          <a:ln>
            <a:headEnd/>
            <a:tailEnd/>
          </a:ln>
          <a:extLst/>
        </p:spPr>
        <p:style>
          <a:lnRef idx="1">
            <a:schemeClr val="accent2"/>
          </a:lnRef>
          <a:fillRef idx="2">
            <a:schemeClr val="accent2"/>
          </a:fillRef>
          <a:effectRef idx="1">
            <a:schemeClr val="accent2"/>
          </a:effectRef>
          <a:fontRef idx="minor">
            <a:schemeClr val="dk1"/>
          </a:fontRef>
        </p:style>
        <p:txBody>
          <a:bodyPr lIns="91422" tIns="45711" rIns="91422" bIns="45711" anchor="ctr" anchorCtr="1"/>
          <a:lstStyle/>
          <a:p>
            <a:pPr algn="ctr" defTabSz="914886">
              <a:spcBef>
                <a:spcPct val="50000"/>
              </a:spcBef>
              <a:defRPr/>
            </a:pPr>
            <a:r>
              <a:rPr lang="zh-CN" altLang="en-US" sz="1400" b="1" dirty="0">
                <a:effectLst>
                  <a:outerShdw blurRad="38100" dist="38100" dir="2700000" algn="tl">
                    <a:srgbClr val="C0C0C0"/>
                  </a:outerShdw>
                </a:effectLst>
                <a:latin typeface="黑体" panose="02010609060101010101" pitchFamily="49" charset="-122"/>
                <a:ea typeface="黑体" panose="02010609060101010101" pitchFamily="49" charset="-122"/>
              </a:rPr>
              <a:t>固废运营公司</a:t>
            </a:r>
          </a:p>
        </p:txBody>
      </p:sp>
      <p:sp>
        <p:nvSpPr>
          <p:cNvPr id="14" name="泪滴形 13"/>
          <p:cNvSpPr/>
          <p:nvPr/>
        </p:nvSpPr>
        <p:spPr bwMode="auto">
          <a:xfrm>
            <a:off x="4192589" y="1700808"/>
            <a:ext cx="935757" cy="792287"/>
          </a:xfrm>
          <a:prstGeom prst="teardrop">
            <a:avLst/>
          </a:prstGeom>
          <a:ln>
            <a:headEnd/>
            <a:tailEnd/>
          </a:ln>
          <a:extLst/>
        </p:spPr>
        <p:style>
          <a:lnRef idx="1">
            <a:schemeClr val="accent2"/>
          </a:lnRef>
          <a:fillRef idx="2">
            <a:schemeClr val="accent2"/>
          </a:fillRef>
          <a:effectRef idx="1">
            <a:schemeClr val="accent2"/>
          </a:effectRef>
          <a:fontRef idx="minor">
            <a:schemeClr val="dk1"/>
          </a:fontRef>
        </p:style>
        <p:txBody>
          <a:bodyPr lIns="91422" tIns="45711" rIns="91422" bIns="45711" anchor="ctr" anchorCtr="1"/>
          <a:lstStyle/>
          <a:p>
            <a:pPr algn="ctr" defTabSz="914886">
              <a:spcBef>
                <a:spcPct val="50000"/>
              </a:spcBef>
              <a:defRPr/>
            </a:pPr>
            <a:r>
              <a:rPr lang="zh-CN" altLang="en-US" sz="1400" b="1" dirty="0">
                <a:effectLst>
                  <a:outerShdw blurRad="38100" dist="38100" dir="2700000" algn="tl">
                    <a:srgbClr val="C0C0C0"/>
                  </a:outerShdw>
                </a:effectLst>
                <a:latin typeface="黑体" panose="02010609060101010101" pitchFamily="49" charset="-122"/>
                <a:ea typeface="黑体" panose="02010609060101010101" pitchFamily="49" charset="-122"/>
              </a:rPr>
              <a:t>运营服务公司</a:t>
            </a:r>
          </a:p>
        </p:txBody>
      </p:sp>
      <p:sp>
        <p:nvSpPr>
          <p:cNvPr id="8" name="泪滴形 7"/>
          <p:cNvSpPr/>
          <p:nvPr/>
        </p:nvSpPr>
        <p:spPr bwMode="auto">
          <a:xfrm>
            <a:off x="5705477" y="1843683"/>
            <a:ext cx="935756" cy="792287"/>
          </a:xfrm>
          <a:prstGeom prst="teardrop">
            <a:avLst/>
          </a:prstGeom>
          <a:ln>
            <a:headEnd/>
            <a:tailEnd/>
          </a:ln>
          <a:extLst/>
        </p:spPr>
        <p:style>
          <a:lnRef idx="1">
            <a:schemeClr val="accent2"/>
          </a:lnRef>
          <a:fillRef idx="2">
            <a:schemeClr val="accent2"/>
          </a:fillRef>
          <a:effectRef idx="1">
            <a:schemeClr val="accent2"/>
          </a:effectRef>
          <a:fontRef idx="minor">
            <a:schemeClr val="dk1"/>
          </a:fontRef>
        </p:style>
        <p:txBody>
          <a:bodyPr lIns="91422" tIns="45711" rIns="91422" bIns="45711" anchor="ctr" anchorCtr="1"/>
          <a:lstStyle/>
          <a:p>
            <a:pPr algn="ctr" defTabSz="914886">
              <a:spcBef>
                <a:spcPct val="50000"/>
              </a:spcBef>
              <a:defRPr/>
            </a:pPr>
            <a:r>
              <a:rPr lang="zh-CN" altLang="en-US" sz="1400" b="1" dirty="0">
                <a:effectLst>
                  <a:outerShdw blurRad="38100" dist="38100" dir="2700000" algn="tl">
                    <a:srgbClr val="C0C0C0"/>
                  </a:outerShdw>
                </a:effectLst>
                <a:latin typeface="黑体" panose="02010609060101010101" pitchFamily="49" charset="-122"/>
                <a:ea typeface="黑体" panose="02010609060101010101" pitchFamily="49" charset="-122"/>
              </a:rPr>
              <a:t>工程公司</a:t>
            </a:r>
          </a:p>
        </p:txBody>
      </p:sp>
      <p:sp>
        <p:nvSpPr>
          <p:cNvPr id="9" name="泪滴形 8"/>
          <p:cNvSpPr/>
          <p:nvPr/>
        </p:nvSpPr>
        <p:spPr bwMode="auto">
          <a:xfrm>
            <a:off x="7073902" y="2419947"/>
            <a:ext cx="935756" cy="792286"/>
          </a:xfrm>
          <a:prstGeom prst="teardrop">
            <a:avLst/>
          </a:prstGeom>
          <a:ln>
            <a:headEnd/>
            <a:tailEnd/>
          </a:ln>
          <a:extLst/>
        </p:spPr>
        <p:style>
          <a:lnRef idx="1">
            <a:schemeClr val="accent2"/>
          </a:lnRef>
          <a:fillRef idx="2">
            <a:schemeClr val="accent2"/>
          </a:fillRef>
          <a:effectRef idx="1">
            <a:schemeClr val="accent2"/>
          </a:effectRef>
          <a:fontRef idx="minor">
            <a:schemeClr val="dk1"/>
          </a:fontRef>
        </p:style>
        <p:txBody>
          <a:bodyPr lIns="91422" tIns="45711" rIns="91422" bIns="45711" anchor="ctr" anchorCtr="1"/>
          <a:lstStyle/>
          <a:p>
            <a:pPr algn="ctr" defTabSz="914886">
              <a:spcBef>
                <a:spcPct val="50000"/>
              </a:spcBef>
              <a:defRPr/>
            </a:pPr>
            <a:r>
              <a:rPr lang="zh-CN" altLang="en-US" sz="1400" b="1" dirty="0">
                <a:effectLst>
                  <a:outerShdw blurRad="38100" dist="38100" dir="2700000" algn="tl">
                    <a:srgbClr val="C0C0C0"/>
                  </a:outerShdw>
                </a:effectLst>
                <a:latin typeface="黑体" panose="02010609060101010101" pitchFamily="49" charset="-122"/>
                <a:ea typeface="黑体" panose="02010609060101010101" pitchFamily="49" charset="-122"/>
              </a:rPr>
              <a:t>其他环保公司</a:t>
            </a:r>
          </a:p>
        </p:txBody>
      </p:sp>
      <p:sp>
        <p:nvSpPr>
          <p:cNvPr id="15" name="TextBox 14"/>
          <p:cNvSpPr txBox="1"/>
          <p:nvPr/>
        </p:nvSpPr>
        <p:spPr>
          <a:xfrm>
            <a:off x="207963" y="4931876"/>
            <a:ext cx="8317260" cy="333489"/>
          </a:xfrm>
          <a:prstGeom prst="rect">
            <a:avLst/>
          </a:prstGeom>
          <a:noFill/>
          <a:ln>
            <a:solidFill>
              <a:schemeClr val="tx1"/>
            </a:solidFill>
            <a:prstDash val="dash"/>
          </a:ln>
        </p:spPr>
        <p:txBody>
          <a:bodyPr wrap="square" rtlCol="0">
            <a:spAutoFit/>
          </a:bodyPr>
          <a:lstStyle/>
          <a:p>
            <a:pPr marL="171450" indent="-171450">
              <a:lnSpc>
                <a:spcPct val="150000"/>
              </a:lnSpc>
              <a:buFont typeface="Wingdings" panose="05000000000000000000" pitchFamily="2" charset="2"/>
              <a:buChar char="n"/>
            </a:pPr>
            <a:r>
              <a:rPr lang="en-US" altLang="zh-CN" sz="1200" b="1" dirty="0" smtClean="0"/>
              <a:t>2014</a:t>
            </a:r>
            <a:r>
              <a:rPr lang="zh-CN" altLang="zh-CN" sz="1200" b="1" dirty="0"/>
              <a:t>年</a:t>
            </a:r>
            <a:r>
              <a:rPr lang="zh-CN" altLang="en-US" sz="1200" b="1" dirty="0"/>
              <a:t>公司</a:t>
            </a:r>
            <a:r>
              <a:rPr lang="zh-CN" altLang="zh-CN" sz="1200" b="1" dirty="0" smtClean="0"/>
              <a:t>收购</a:t>
            </a:r>
            <a:r>
              <a:rPr lang="zh-CN" altLang="en-US" sz="1200" b="1" dirty="0" smtClean="0"/>
              <a:t>了“</a:t>
            </a:r>
            <a:r>
              <a:rPr lang="zh-CN" altLang="zh-CN" sz="1200" b="1" dirty="0"/>
              <a:t>苏州首创嘉净环保科技股份有限公司</a:t>
            </a:r>
            <a:r>
              <a:rPr lang="zh-CN" altLang="en-US" sz="1200" b="1" dirty="0" smtClean="0"/>
              <a:t>”，</a:t>
            </a:r>
            <a:r>
              <a:rPr lang="zh-CN" altLang="zh-CN" sz="1200" b="1" dirty="0"/>
              <a:t>拥有了中小型污水处理的技术和</a:t>
            </a:r>
            <a:r>
              <a:rPr lang="zh-CN" altLang="en-US" sz="1200" b="1" dirty="0"/>
              <a:t>设备</a:t>
            </a:r>
            <a:r>
              <a:rPr lang="zh-CN" altLang="zh-CN" sz="1200" b="1" dirty="0"/>
              <a:t>集成能力</a:t>
            </a:r>
            <a:r>
              <a:rPr lang="zh-CN" altLang="en-US" sz="1200" b="1" dirty="0" smtClean="0"/>
              <a:t>。</a:t>
            </a:r>
            <a:endParaRPr lang="en-US" altLang="zh-CN" sz="1200" b="1" dirty="0" smtClean="0"/>
          </a:p>
        </p:txBody>
      </p:sp>
    </p:spTree>
  </p:cSld>
  <p:clrMapOvr>
    <a:masterClrMapping/>
  </p:clrMapOvr>
  <p:transition spd="slow"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11"/>
          <p:cNvSpPr>
            <a:spLocks noChangeArrowheads="1"/>
          </p:cNvSpPr>
          <p:nvPr/>
        </p:nvSpPr>
        <p:spPr bwMode="gray">
          <a:xfrm>
            <a:off x="251520" y="1340768"/>
            <a:ext cx="8208912" cy="1169541"/>
          </a:xfrm>
          <a:prstGeom prst="rect">
            <a:avLst/>
          </a:prstGeom>
          <a:noFill/>
          <a:ln>
            <a:noFill/>
          </a:ln>
          <a:effectLst/>
          <a:extLst/>
        </p:spPr>
        <p:txBody>
          <a:bodyPr lIns="45715" tIns="45715" rIns="45715" bIns="45715">
            <a:spAutoFit/>
          </a:bodyPr>
          <a:lstStyle/>
          <a:p>
            <a:pPr marL="264076" algn="ctr" defTabSz="914886">
              <a:buClr>
                <a:schemeClr val="accent2">
                  <a:lumMod val="75000"/>
                </a:schemeClr>
              </a:buClr>
              <a:buFont typeface="Wingdings" pitchFamily="2" charset="2"/>
              <a:buChar char="u"/>
              <a:defRPr/>
            </a:pPr>
            <a:r>
              <a:rPr lang="zh-CN" altLang="en-US" sz="1400" b="1" dirty="0">
                <a:latin typeface="楷体_GB2312" pitchFamily="49" charset="-122"/>
                <a:ea typeface="楷体_GB2312" pitchFamily="49" charset="-122"/>
              </a:rPr>
              <a:t>与各方建立了强大的战略联盟</a:t>
            </a:r>
          </a:p>
          <a:p>
            <a:pPr lvl="2" algn="ctr" defTabSz="914886">
              <a:buClr>
                <a:srgbClr val="A34CB4"/>
              </a:buClr>
              <a:buFont typeface="Wingdings" pitchFamily="2" charset="2"/>
              <a:buChar char="Ø"/>
              <a:defRPr/>
            </a:pPr>
            <a:endParaRPr lang="en-US" altLang="zh-CN" sz="1400" b="1" dirty="0">
              <a:latin typeface="楷体_GB2312" pitchFamily="49" charset="-122"/>
              <a:ea typeface="楷体_GB2312" pitchFamily="49" charset="-122"/>
            </a:endParaRPr>
          </a:p>
          <a:p>
            <a:pPr marL="264076" algn="ctr" defTabSz="914886">
              <a:buClr>
                <a:srgbClr val="002060"/>
              </a:buClr>
              <a:buFont typeface="Wingdings" pitchFamily="2" charset="2"/>
              <a:buChar char="u"/>
              <a:defRPr/>
            </a:pPr>
            <a:r>
              <a:rPr lang="zh-CN" altLang="en-US" sz="1400" b="1" dirty="0">
                <a:latin typeface="楷体_GB2312" pitchFamily="49" charset="-122"/>
                <a:ea typeface="楷体_GB2312" pitchFamily="49" charset="-122"/>
              </a:rPr>
              <a:t>与国内外重点科研院机构展开深入广泛的技术交流与合作</a:t>
            </a:r>
            <a:endParaRPr lang="en-US" altLang="zh-CN" sz="1400" b="1" dirty="0">
              <a:latin typeface="楷体_GB2312" pitchFamily="49" charset="-122"/>
              <a:ea typeface="楷体_GB2312" pitchFamily="49" charset="-122"/>
            </a:endParaRPr>
          </a:p>
          <a:p>
            <a:pPr marL="264076" algn="ctr" defTabSz="914886">
              <a:buClr>
                <a:srgbClr val="A34CB4"/>
              </a:buClr>
              <a:buFont typeface="Wingdings" pitchFamily="2" charset="2"/>
              <a:buChar char="Ø"/>
              <a:defRPr/>
            </a:pPr>
            <a:endParaRPr lang="en-US" altLang="zh-CN" sz="1400" b="1" dirty="0">
              <a:latin typeface="楷体_GB2312" pitchFamily="49" charset="-122"/>
              <a:ea typeface="楷体_GB2312" pitchFamily="49" charset="-122"/>
            </a:endParaRPr>
          </a:p>
          <a:p>
            <a:pPr marL="264076" algn="ctr" defTabSz="914886">
              <a:buClr>
                <a:srgbClr val="002060"/>
              </a:buClr>
              <a:buFont typeface="Wingdings" pitchFamily="2" charset="2"/>
              <a:buChar char="u"/>
              <a:defRPr/>
            </a:pPr>
            <a:r>
              <a:rPr lang="zh-CN" altLang="en-US" sz="1400" b="1" dirty="0">
                <a:latin typeface="楷体_GB2312" pitchFamily="49" charset="-122"/>
                <a:ea typeface="楷体_GB2312" pitchFamily="49" charset="-122"/>
              </a:rPr>
              <a:t>与国内外著名的金融机构和投资机构组建多元化的投融资联盟</a:t>
            </a:r>
          </a:p>
        </p:txBody>
      </p:sp>
      <p:sp>
        <p:nvSpPr>
          <p:cNvPr id="32" name="Rectangle 2"/>
          <p:cNvSpPr txBox="1">
            <a:spLocks noChangeArrowheads="1"/>
          </p:cNvSpPr>
          <p:nvPr/>
        </p:nvSpPr>
        <p:spPr>
          <a:xfrm>
            <a:off x="9525" y="692150"/>
            <a:ext cx="7867650" cy="33855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defPPr>
              <a:defRPr lang="zh-CN"/>
            </a:defPPr>
            <a:lvl1pPr eaLnBrk="1" hangingPunct="1">
              <a:spcBef>
                <a:spcPct val="50000"/>
              </a:spcBef>
              <a:defRPr sz="1600" b="1">
                <a:solidFill>
                  <a:schemeClr val="accent2">
                    <a:lumMod val="75000"/>
                  </a:schemeClr>
                </a:solidFill>
                <a:latin typeface="黑体" panose="02010609060101010101" pitchFamily="49" charset="-122"/>
                <a:ea typeface="黑体" panose="02010609060101010101" pitchFamily="49" charset="-122"/>
              </a:defRPr>
            </a:lvl1pPr>
            <a:lvl2pPr algn="r" eaLnBrk="0" hangingPunct="0">
              <a:defRPr sz="2400">
                <a:solidFill>
                  <a:schemeClr val="bg1"/>
                </a:solidFill>
                <a:latin typeface="Humnst777 Blk BT" pitchFamily="34" charset="0"/>
                <a:ea typeface="汉仪大黑简" pitchFamily="49" charset="-122"/>
                <a:cs typeface="汉仪大黑简"/>
              </a:defRPr>
            </a:lvl2pPr>
            <a:lvl3pPr algn="r" eaLnBrk="0" hangingPunct="0">
              <a:defRPr sz="2400">
                <a:solidFill>
                  <a:schemeClr val="bg1"/>
                </a:solidFill>
                <a:latin typeface="Humnst777 Blk BT" pitchFamily="34" charset="0"/>
                <a:ea typeface="汉仪大黑简" pitchFamily="49" charset="-122"/>
                <a:cs typeface="汉仪大黑简"/>
              </a:defRPr>
            </a:lvl3pPr>
            <a:lvl4pPr algn="r" eaLnBrk="0" hangingPunct="0">
              <a:defRPr sz="2400">
                <a:solidFill>
                  <a:schemeClr val="bg1"/>
                </a:solidFill>
                <a:latin typeface="Humnst777 Blk BT" pitchFamily="34" charset="0"/>
                <a:ea typeface="汉仪大黑简" pitchFamily="49" charset="-122"/>
                <a:cs typeface="汉仪大黑简"/>
              </a:defRPr>
            </a:lvl4pPr>
            <a:lvl5pPr algn="r" eaLnBrk="0" hangingPunct="0">
              <a:defRPr sz="2400">
                <a:solidFill>
                  <a:schemeClr val="bg1"/>
                </a:solidFill>
                <a:latin typeface="Humnst777 Blk BT" pitchFamily="34" charset="0"/>
                <a:ea typeface="汉仪大黑简" pitchFamily="49" charset="-122"/>
                <a:cs typeface="汉仪大黑简"/>
              </a:defRPr>
            </a:lvl5pPr>
            <a:lvl6pPr marL="457200" algn="r" fontAlgn="base">
              <a:spcBef>
                <a:spcPct val="0"/>
              </a:spcBef>
              <a:spcAft>
                <a:spcPct val="0"/>
              </a:spcAft>
              <a:defRPr sz="2400">
                <a:solidFill>
                  <a:schemeClr val="bg1"/>
                </a:solidFill>
                <a:latin typeface="Humnst777 Blk BT" pitchFamily="34" charset="0"/>
                <a:ea typeface="汉仪大黑简" pitchFamily="49" charset="-122"/>
              </a:defRPr>
            </a:lvl6pPr>
            <a:lvl7pPr marL="914400" algn="r" fontAlgn="base">
              <a:spcBef>
                <a:spcPct val="0"/>
              </a:spcBef>
              <a:spcAft>
                <a:spcPct val="0"/>
              </a:spcAft>
              <a:defRPr sz="2400">
                <a:solidFill>
                  <a:schemeClr val="bg1"/>
                </a:solidFill>
                <a:latin typeface="Humnst777 Blk BT" pitchFamily="34" charset="0"/>
                <a:ea typeface="汉仪大黑简" pitchFamily="49" charset="-122"/>
              </a:defRPr>
            </a:lvl7pPr>
            <a:lvl8pPr marL="1371600" algn="r" fontAlgn="base">
              <a:spcBef>
                <a:spcPct val="0"/>
              </a:spcBef>
              <a:spcAft>
                <a:spcPct val="0"/>
              </a:spcAft>
              <a:defRPr sz="2400">
                <a:solidFill>
                  <a:schemeClr val="bg1"/>
                </a:solidFill>
                <a:latin typeface="Humnst777 Blk BT" pitchFamily="34" charset="0"/>
                <a:ea typeface="汉仪大黑简" pitchFamily="49" charset="-122"/>
              </a:defRPr>
            </a:lvl8pPr>
            <a:lvl9pPr marL="1828800" algn="r" fontAlgn="base">
              <a:spcBef>
                <a:spcPct val="0"/>
              </a:spcBef>
              <a:spcAft>
                <a:spcPct val="0"/>
              </a:spcAft>
              <a:defRPr sz="2400">
                <a:solidFill>
                  <a:schemeClr val="bg1"/>
                </a:solidFill>
                <a:latin typeface="Humnst777 Blk BT" pitchFamily="34" charset="0"/>
                <a:ea typeface="汉仪大黑简" pitchFamily="49" charset="-122"/>
              </a:defRPr>
            </a:lvl9pPr>
          </a:lstStyle>
          <a:p>
            <a:r>
              <a:rPr lang="zh-CN" altLang="en-US" dirty="0" smtClean="0"/>
              <a:t>公司竞争</a:t>
            </a:r>
            <a:r>
              <a:rPr lang="zh-CN" altLang="en-US" dirty="0"/>
              <a:t>优势之</a:t>
            </a:r>
            <a:r>
              <a:rPr lang="en-US" altLang="zh-CN" dirty="0"/>
              <a:t>——</a:t>
            </a:r>
            <a:r>
              <a:rPr lang="zh-CN" altLang="en-US" dirty="0"/>
              <a:t>战略联盟及产业整合能力</a:t>
            </a:r>
          </a:p>
        </p:txBody>
      </p:sp>
      <p:grpSp>
        <p:nvGrpSpPr>
          <p:cNvPr id="20486" name="组合 20"/>
          <p:cNvGrpSpPr>
            <a:grpSpLocks/>
          </p:cNvGrpSpPr>
          <p:nvPr/>
        </p:nvGrpSpPr>
        <p:grpSpPr bwMode="auto">
          <a:xfrm>
            <a:off x="684213" y="3213100"/>
            <a:ext cx="7127875" cy="2003425"/>
            <a:chOff x="251520" y="3945444"/>
            <a:chExt cx="7128792" cy="2003836"/>
          </a:xfrm>
        </p:grpSpPr>
        <p:sp>
          <p:nvSpPr>
            <p:cNvPr id="12" name="Line 18"/>
            <p:cNvSpPr>
              <a:spLocks noChangeShapeType="1"/>
            </p:cNvSpPr>
            <p:nvPr/>
          </p:nvSpPr>
          <p:spPr bwMode="auto">
            <a:xfrm rot="16200000" flipH="1">
              <a:off x="5040824" y="3825599"/>
              <a:ext cx="142904" cy="935158"/>
            </a:xfrm>
            <a:prstGeom prst="line">
              <a:avLst/>
            </a:prstGeom>
            <a:noFill/>
            <a:ln w="38100">
              <a:solidFill>
                <a:srgbClr val="FF6600"/>
              </a:solidFill>
              <a:prstDash val="dash"/>
              <a:round/>
              <a:headEnd/>
              <a:tailEnd type="stealth" w="med" len="lg"/>
            </a:ln>
          </p:spPr>
          <p:txBody>
            <a:bodyPr lIns="83119" tIns="41559" rIns="83119" bIns="41559"/>
            <a:lstStyle/>
            <a:p>
              <a:pPr algn="ctr">
                <a:lnSpc>
                  <a:spcPct val="95000"/>
                </a:lnSpc>
                <a:buClr>
                  <a:srgbClr val="FFFFFF"/>
                </a:buClr>
                <a:defRPr/>
              </a:pPr>
              <a:endParaRPr lang="zh-CN" altLang="en-US" sz="1400">
                <a:solidFill>
                  <a:srgbClr val="000000"/>
                </a:solidFill>
                <a:latin typeface="Credit Suisse Type Roman"/>
                <a:ea typeface="+mn-ea"/>
              </a:endParaRPr>
            </a:p>
          </p:txBody>
        </p:sp>
        <p:sp>
          <p:nvSpPr>
            <p:cNvPr id="16" name="Line 18"/>
            <p:cNvSpPr>
              <a:spLocks noChangeShapeType="1"/>
            </p:cNvSpPr>
            <p:nvPr/>
          </p:nvSpPr>
          <p:spPr bwMode="auto">
            <a:xfrm rot="16200000">
              <a:off x="5112276" y="4473432"/>
              <a:ext cx="0" cy="935158"/>
            </a:xfrm>
            <a:prstGeom prst="line">
              <a:avLst/>
            </a:prstGeom>
            <a:noFill/>
            <a:ln w="38100">
              <a:solidFill>
                <a:srgbClr val="FF6600"/>
              </a:solidFill>
              <a:prstDash val="dash"/>
              <a:round/>
              <a:headEnd/>
              <a:tailEnd type="stealth" w="med" len="lg"/>
            </a:ln>
          </p:spPr>
          <p:txBody>
            <a:bodyPr lIns="83119" tIns="41559" rIns="83119" bIns="41559"/>
            <a:lstStyle/>
            <a:p>
              <a:pPr algn="ctr">
                <a:lnSpc>
                  <a:spcPct val="95000"/>
                </a:lnSpc>
                <a:buClr>
                  <a:srgbClr val="FFFFFF"/>
                </a:buClr>
                <a:defRPr/>
              </a:pPr>
              <a:endParaRPr lang="zh-CN" altLang="en-US" sz="1400">
                <a:solidFill>
                  <a:srgbClr val="000000"/>
                </a:solidFill>
                <a:latin typeface="Credit Suisse Type Roman"/>
                <a:ea typeface="+mn-ea"/>
              </a:endParaRPr>
            </a:p>
          </p:txBody>
        </p:sp>
        <p:sp>
          <p:nvSpPr>
            <p:cNvPr id="17" name="Line 18"/>
            <p:cNvSpPr>
              <a:spLocks noChangeShapeType="1"/>
            </p:cNvSpPr>
            <p:nvPr/>
          </p:nvSpPr>
          <p:spPr bwMode="auto">
            <a:xfrm rot="16200000">
              <a:off x="5040824" y="5049813"/>
              <a:ext cx="142904" cy="935158"/>
            </a:xfrm>
            <a:prstGeom prst="line">
              <a:avLst/>
            </a:prstGeom>
            <a:noFill/>
            <a:ln w="38100">
              <a:solidFill>
                <a:srgbClr val="FF6600"/>
              </a:solidFill>
              <a:prstDash val="dash"/>
              <a:round/>
              <a:headEnd/>
              <a:tailEnd type="stealth" w="med" len="lg"/>
            </a:ln>
          </p:spPr>
          <p:txBody>
            <a:bodyPr lIns="83119" tIns="41559" rIns="83119" bIns="41559"/>
            <a:lstStyle/>
            <a:p>
              <a:pPr algn="ctr">
                <a:lnSpc>
                  <a:spcPct val="95000"/>
                </a:lnSpc>
                <a:buClr>
                  <a:srgbClr val="FFFFFF"/>
                </a:buClr>
                <a:defRPr/>
              </a:pPr>
              <a:endParaRPr lang="zh-CN" altLang="en-US" sz="1400">
                <a:solidFill>
                  <a:srgbClr val="000000"/>
                </a:solidFill>
                <a:latin typeface="Credit Suisse Type Roman"/>
                <a:ea typeface="+mn-ea"/>
              </a:endParaRPr>
            </a:p>
          </p:txBody>
        </p:sp>
        <p:grpSp>
          <p:nvGrpSpPr>
            <p:cNvPr id="20490" name="组合 17"/>
            <p:cNvGrpSpPr>
              <a:grpSpLocks/>
            </p:cNvGrpSpPr>
            <p:nvPr/>
          </p:nvGrpSpPr>
          <p:grpSpPr bwMode="auto">
            <a:xfrm>
              <a:off x="251520" y="3945444"/>
              <a:ext cx="4320480" cy="1876335"/>
              <a:chOff x="447031" y="4617223"/>
              <a:chExt cx="4381017" cy="1194961"/>
            </a:xfrm>
          </p:grpSpPr>
          <p:sp>
            <p:nvSpPr>
              <p:cNvPr id="17415" name="MASTER_ITEMObjectTitle2"/>
              <p:cNvSpPr>
                <a:spLocks noChangeArrowheads="1"/>
              </p:cNvSpPr>
              <p:nvPr>
                <p:custDataLst>
                  <p:tags r:id="rId1"/>
                </p:custDataLst>
              </p:nvPr>
            </p:nvSpPr>
            <p:spPr bwMode="gray">
              <a:xfrm>
                <a:off x="971599" y="5109466"/>
                <a:ext cx="3856448" cy="269488"/>
              </a:xfrm>
              <a:prstGeom prst="rect">
                <a:avLst/>
              </a:prstGeom>
              <a:solidFill>
                <a:srgbClr val="FFFFCC"/>
              </a:solidFill>
              <a:ln>
                <a:headEnd/>
                <a:tailEnd/>
              </a:ln>
            </p:spPr>
            <p:style>
              <a:lnRef idx="0">
                <a:schemeClr val="accent2"/>
              </a:lnRef>
              <a:fillRef idx="3">
                <a:schemeClr val="accent2"/>
              </a:fillRef>
              <a:effectRef idx="3">
                <a:schemeClr val="accent2"/>
              </a:effectRef>
              <a:fontRef idx="minor">
                <a:schemeClr val="lt1"/>
              </a:fontRef>
            </p:style>
            <p:txBody>
              <a:bodyPr anchor="ctr">
                <a:spAutoFit/>
              </a:bodyPr>
              <a:lstStyle/>
              <a:p>
                <a:pPr algn="ctr">
                  <a:lnSpc>
                    <a:spcPct val="155000"/>
                  </a:lnSpc>
                  <a:spcBef>
                    <a:spcPct val="50000"/>
                  </a:spcBef>
                  <a:buClr>
                    <a:schemeClr val="accent2"/>
                  </a:buClr>
                  <a:defRPr/>
                </a:pPr>
                <a:r>
                  <a:rPr lang="zh-CN" altLang="en-US" sz="1400" b="1" dirty="0">
                    <a:solidFill>
                      <a:srgbClr val="002060"/>
                    </a:solidFill>
                    <a:ea typeface="楷体_GB2312"/>
                  </a:rPr>
                  <a:t>有效整合公司控股参股企业的各种资源</a:t>
                </a:r>
                <a:endParaRPr lang="en-GB" altLang="zh-CN" sz="1400" b="1" dirty="0">
                  <a:solidFill>
                    <a:srgbClr val="002060"/>
                  </a:solidFill>
                  <a:ea typeface="楷体_GB2312"/>
                </a:endParaRPr>
              </a:p>
            </p:txBody>
          </p:sp>
          <p:sp>
            <p:nvSpPr>
              <p:cNvPr id="17416" name="MASTER_ITEMObjectTitle2"/>
              <p:cNvSpPr>
                <a:spLocks noChangeArrowheads="1"/>
              </p:cNvSpPr>
              <p:nvPr>
                <p:custDataLst>
                  <p:tags r:id="rId2"/>
                </p:custDataLst>
              </p:nvPr>
            </p:nvSpPr>
            <p:spPr bwMode="gray">
              <a:xfrm>
                <a:off x="447031" y="4617223"/>
                <a:ext cx="4381017" cy="269488"/>
              </a:xfrm>
              <a:prstGeom prst="rect">
                <a:avLst/>
              </a:prstGeom>
              <a:solidFill>
                <a:srgbClr val="FFFFCC"/>
              </a:solidFill>
              <a:ln>
                <a:headEnd/>
                <a:tailEnd/>
              </a:ln>
            </p:spPr>
            <p:style>
              <a:lnRef idx="0">
                <a:schemeClr val="accent2"/>
              </a:lnRef>
              <a:fillRef idx="3">
                <a:schemeClr val="accent2"/>
              </a:fillRef>
              <a:effectRef idx="3">
                <a:schemeClr val="accent2"/>
              </a:effectRef>
              <a:fontRef idx="minor">
                <a:schemeClr val="lt1"/>
              </a:fontRef>
            </p:style>
            <p:txBody>
              <a:bodyPr anchor="ctr">
                <a:spAutoFit/>
              </a:bodyPr>
              <a:lstStyle/>
              <a:p>
                <a:pPr algn="ctr">
                  <a:lnSpc>
                    <a:spcPct val="155000"/>
                  </a:lnSpc>
                  <a:spcBef>
                    <a:spcPct val="50000"/>
                  </a:spcBef>
                  <a:buClr>
                    <a:schemeClr val="accent2"/>
                  </a:buClr>
                  <a:defRPr/>
                </a:pPr>
                <a:r>
                  <a:rPr lang="zh-CN" altLang="en-US" sz="1400" b="1" dirty="0">
                    <a:solidFill>
                      <a:srgbClr val="002060"/>
                    </a:solidFill>
                    <a:ea typeface="楷体_GB2312"/>
                  </a:rPr>
                  <a:t>自身专家咨询委员会和国内外的专业咨询机构</a:t>
                </a:r>
                <a:endParaRPr lang="en-GB" altLang="zh-CN" sz="1400" b="1" dirty="0">
                  <a:solidFill>
                    <a:srgbClr val="002060"/>
                  </a:solidFill>
                  <a:ea typeface="楷体_GB2312"/>
                </a:endParaRPr>
              </a:p>
            </p:txBody>
          </p:sp>
          <p:sp>
            <p:nvSpPr>
              <p:cNvPr id="17417" name="MASTER_ITEMObjectTitle2"/>
              <p:cNvSpPr>
                <a:spLocks noChangeArrowheads="1"/>
              </p:cNvSpPr>
              <p:nvPr>
                <p:custDataLst>
                  <p:tags r:id="rId3"/>
                </p:custDataLst>
              </p:nvPr>
            </p:nvSpPr>
            <p:spPr bwMode="gray">
              <a:xfrm>
                <a:off x="1469268" y="5542696"/>
                <a:ext cx="3358779" cy="269488"/>
              </a:xfrm>
              <a:prstGeom prst="rect">
                <a:avLst/>
              </a:prstGeom>
              <a:solidFill>
                <a:srgbClr val="FFFFCC"/>
              </a:solidFill>
              <a:ln>
                <a:headEnd/>
                <a:tailEnd/>
              </a:ln>
            </p:spPr>
            <p:style>
              <a:lnRef idx="0">
                <a:schemeClr val="accent2"/>
              </a:lnRef>
              <a:fillRef idx="3">
                <a:schemeClr val="accent2"/>
              </a:fillRef>
              <a:effectRef idx="3">
                <a:schemeClr val="accent2"/>
              </a:effectRef>
              <a:fontRef idx="minor">
                <a:schemeClr val="lt1"/>
              </a:fontRef>
            </p:style>
            <p:txBody>
              <a:bodyPr anchor="ctr">
                <a:spAutoFit/>
              </a:bodyPr>
              <a:lstStyle/>
              <a:p>
                <a:pPr algn="ctr">
                  <a:lnSpc>
                    <a:spcPct val="155000"/>
                  </a:lnSpc>
                  <a:spcBef>
                    <a:spcPct val="50000"/>
                  </a:spcBef>
                  <a:buClr>
                    <a:schemeClr val="accent2"/>
                  </a:buClr>
                  <a:defRPr/>
                </a:pPr>
                <a:r>
                  <a:rPr lang="zh-CN" altLang="en-US" sz="1400" b="1" dirty="0">
                    <a:solidFill>
                      <a:srgbClr val="002060"/>
                    </a:solidFill>
                    <a:ea typeface="楷体_GB2312"/>
                  </a:rPr>
                  <a:t>高素质的人才储备和专家库</a:t>
                </a:r>
                <a:endParaRPr lang="en-GB" altLang="zh-CN" sz="1400" b="1" dirty="0">
                  <a:solidFill>
                    <a:srgbClr val="002060"/>
                  </a:solidFill>
                  <a:ea typeface="楷体_GB2312"/>
                </a:endParaRPr>
              </a:p>
            </p:txBody>
          </p:sp>
        </p:grpSp>
        <p:sp>
          <p:nvSpPr>
            <p:cNvPr id="20" name="TextBox 19"/>
            <p:cNvSpPr txBox="1"/>
            <p:nvPr/>
          </p:nvSpPr>
          <p:spPr>
            <a:xfrm>
              <a:off x="5579855" y="4005781"/>
              <a:ext cx="1800457" cy="1943499"/>
            </a:xfrm>
            <a:prstGeom prst="rect">
              <a:avLst/>
            </a:prstGeom>
            <a:noFill/>
            <a:ln w="25400">
              <a:solidFill>
                <a:schemeClr val="tx1"/>
              </a:solidFill>
              <a:miter lim="800000"/>
              <a:headEnd/>
              <a:tailEnd/>
            </a:ln>
            <a:effectLst>
              <a:outerShdw blurRad="50800" dist="38100" dir="2700000" algn="tl" rotWithShape="0">
                <a:prstClr val="black">
                  <a:alpha val="40000"/>
                </a:prstClr>
              </a:outerShdw>
            </a:effectLst>
          </p:spPr>
          <p:txBody>
            <a:bodyPr lIns="108000" tIns="45711" rIns="91422" bIns="45711" anchor="ctr"/>
            <a:lstStyle/>
            <a:p>
              <a:pPr algn="ctr">
                <a:defRPr/>
              </a:pPr>
              <a:r>
                <a:rPr lang="zh-CN" altLang="zh-CN" sz="1400" b="1" dirty="0">
                  <a:ea typeface="楷体_GB2312" pitchFamily="49" charset="-122"/>
                </a:rPr>
                <a:t>技术支持 </a:t>
              </a:r>
            </a:p>
            <a:p>
              <a:pPr algn="ctr">
                <a:defRPr/>
              </a:pPr>
              <a:r>
                <a:rPr lang="zh-CN" altLang="zh-CN" sz="1400" b="1" dirty="0">
                  <a:ea typeface="楷体_GB2312" pitchFamily="49" charset="-122"/>
                </a:rPr>
                <a:t>管理咨询 </a:t>
              </a:r>
            </a:p>
            <a:p>
              <a:pPr algn="ctr">
                <a:defRPr/>
              </a:pPr>
              <a:r>
                <a:rPr lang="zh-CN" altLang="zh-CN" sz="1400" b="1" dirty="0">
                  <a:ea typeface="楷体_GB2312" pitchFamily="49" charset="-122"/>
                </a:rPr>
                <a:t>人力支持 </a:t>
              </a:r>
            </a:p>
            <a:p>
              <a:pPr algn="ctr">
                <a:defRPr/>
              </a:pPr>
              <a:r>
                <a:rPr lang="zh-CN" altLang="zh-CN" sz="1400" b="1" dirty="0">
                  <a:ea typeface="楷体_GB2312" pitchFamily="49" charset="-122"/>
                </a:rPr>
                <a:t>市场开拓 </a:t>
              </a:r>
            </a:p>
            <a:p>
              <a:pPr algn="ctr">
                <a:defRPr/>
              </a:pPr>
              <a:r>
                <a:rPr lang="zh-CN" altLang="zh-CN" sz="1400" b="1" dirty="0">
                  <a:ea typeface="楷体_GB2312" pitchFamily="49" charset="-122"/>
                </a:rPr>
                <a:t>资金支持 </a:t>
              </a:r>
            </a:p>
            <a:p>
              <a:pPr algn="ctr">
                <a:defRPr/>
              </a:pPr>
              <a:r>
                <a:rPr lang="en-US" altLang="zh-CN" sz="1400" b="1" dirty="0">
                  <a:ea typeface="楷体_GB2312" pitchFamily="49" charset="-122"/>
                </a:rPr>
                <a:t>…… </a:t>
              </a:r>
              <a:endParaRPr lang="zh-CN" altLang="en-US" sz="1400" b="1" dirty="0">
                <a:ea typeface="楷体_GB2312" pitchFamily="49" charset="-122"/>
              </a:endParaRPr>
            </a:p>
          </p:txBody>
        </p:sp>
      </p:grpSp>
    </p:spTree>
  </p:cSld>
  <p:clrMapOvr>
    <a:masterClrMapping/>
  </p:clrMapOvr>
  <p:transition spd="slow"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
          <p:cNvSpPr txBox="1">
            <a:spLocks noChangeArrowheads="1"/>
          </p:cNvSpPr>
          <p:nvPr/>
        </p:nvSpPr>
        <p:spPr>
          <a:xfrm>
            <a:off x="0" y="714182"/>
            <a:ext cx="7867650" cy="33855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defPPr>
              <a:defRPr lang="zh-CN"/>
            </a:defPPr>
            <a:lvl1pPr eaLnBrk="1" hangingPunct="1">
              <a:spcBef>
                <a:spcPct val="50000"/>
              </a:spcBef>
              <a:defRPr sz="1600" b="1">
                <a:solidFill>
                  <a:schemeClr val="accent2">
                    <a:lumMod val="75000"/>
                  </a:schemeClr>
                </a:solidFill>
                <a:latin typeface="黑体" panose="02010609060101010101" pitchFamily="49" charset="-122"/>
                <a:ea typeface="黑体" panose="02010609060101010101" pitchFamily="49" charset="-122"/>
              </a:defRPr>
            </a:lvl1pPr>
            <a:lvl2pPr algn="r" eaLnBrk="0" hangingPunct="0">
              <a:defRPr sz="2400">
                <a:solidFill>
                  <a:schemeClr val="bg1"/>
                </a:solidFill>
                <a:latin typeface="Humnst777 Blk BT" pitchFamily="34" charset="0"/>
                <a:ea typeface="汉仪大黑简" pitchFamily="49" charset="-122"/>
                <a:cs typeface="汉仪大黑简"/>
              </a:defRPr>
            </a:lvl2pPr>
            <a:lvl3pPr algn="r" eaLnBrk="0" hangingPunct="0">
              <a:defRPr sz="2400">
                <a:solidFill>
                  <a:schemeClr val="bg1"/>
                </a:solidFill>
                <a:latin typeface="Humnst777 Blk BT" pitchFamily="34" charset="0"/>
                <a:ea typeface="汉仪大黑简" pitchFamily="49" charset="-122"/>
                <a:cs typeface="汉仪大黑简"/>
              </a:defRPr>
            </a:lvl3pPr>
            <a:lvl4pPr algn="r" eaLnBrk="0" hangingPunct="0">
              <a:defRPr sz="2400">
                <a:solidFill>
                  <a:schemeClr val="bg1"/>
                </a:solidFill>
                <a:latin typeface="Humnst777 Blk BT" pitchFamily="34" charset="0"/>
                <a:ea typeface="汉仪大黑简" pitchFamily="49" charset="-122"/>
                <a:cs typeface="汉仪大黑简"/>
              </a:defRPr>
            </a:lvl4pPr>
            <a:lvl5pPr algn="r" eaLnBrk="0" hangingPunct="0">
              <a:defRPr sz="2400">
                <a:solidFill>
                  <a:schemeClr val="bg1"/>
                </a:solidFill>
                <a:latin typeface="Humnst777 Blk BT" pitchFamily="34" charset="0"/>
                <a:ea typeface="汉仪大黑简" pitchFamily="49" charset="-122"/>
                <a:cs typeface="汉仪大黑简"/>
              </a:defRPr>
            </a:lvl5pPr>
            <a:lvl6pPr marL="457200" algn="r" fontAlgn="base">
              <a:spcBef>
                <a:spcPct val="0"/>
              </a:spcBef>
              <a:spcAft>
                <a:spcPct val="0"/>
              </a:spcAft>
              <a:defRPr sz="2400">
                <a:solidFill>
                  <a:schemeClr val="bg1"/>
                </a:solidFill>
                <a:latin typeface="Humnst777 Blk BT" pitchFamily="34" charset="0"/>
                <a:ea typeface="汉仪大黑简" pitchFamily="49" charset="-122"/>
              </a:defRPr>
            </a:lvl6pPr>
            <a:lvl7pPr marL="914400" algn="r" fontAlgn="base">
              <a:spcBef>
                <a:spcPct val="0"/>
              </a:spcBef>
              <a:spcAft>
                <a:spcPct val="0"/>
              </a:spcAft>
              <a:defRPr sz="2400">
                <a:solidFill>
                  <a:schemeClr val="bg1"/>
                </a:solidFill>
                <a:latin typeface="Humnst777 Blk BT" pitchFamily="34" charset="0"/>
                <a:ea typeface="汉仪大黑简" pitchFamily="49" charset="-122"/>
              </a:defRPr>
            </a:lvl7pPr>
            <a:lvl8pPr marL="1371600" algn="r" fontAlgn="base">
              <a:spcBef>
                <a:spcPct val="0"/>
              </a:spcBef>
              <a:spcAft>
                <a:spcPct val="0"/>
              </a:spcAft>
              <a:defRPr sz="2400">
                <a:solidFill>
                  <a:schemeClr val="bg1"/>
                </a:solidFill>
                <a:latin typeface="Humnst777 Blk BT" pitchFamily="34" charset="0"/>
                <a:ea typeface="汉仪大黑简" pitchFamily="49" charset="-122"/>
              </a:defRPr>
            </a:lvl8pPr>
            <a:lvl9pPr marL="1828800" algn="r" fontAlgn="base">
              <a:spcBef>
                <a:spcPct val="0"/>
              </a:spcBef>
              <a:spcAft>
                <a:spcPct val="0"/>
              </a:spcAft>
              <a:defRPr sz="2400">
                <a:solidFill>
                  <a:schemeClr val="bg1"/>
                </a:solidFill>
                <a:latin typeface="Humnst777 Blk BT" pitchFamily="34" charset="0"/>
                <a:ea typeface="汉仪大黑简" pitchFamily="49" charset="-122"/>
              </a:defRPr>
            </a:lvl9pPr>
          </a:lstStyle>
          <a:p>
            <a:r>
              <a:rPr lang="zh-CN" altLang="en-US" dirty="0" smtClean="0"/>
              <a:t>公司竞争</a:t>
            </a:r>
            <a:r>
              <a:rPr lang="zh-CN" altLang="en-US" dirty="0"/>
              <a:t>优势之</a:t>
            </a:r>
            <a:r>
              <a:rPr lang="en-US" altLang="zh-CN" dirty="0"/>
              <a:t>——</a:t>
            </a:r>
            <a:r>
              <a:rPr lang="zh-CN" altLang="en-US" dirty="0"/>
              <a:t>境内外资本运作平台</a:t>
            </a:r>
          </a:p>
        </p:txBody>
      </p:sp>
      <p:grpSp>
        <p:nvGrpSpPr>
          <p:cNvPr id="21507" name="组合 12"/>
          <p:cNvGrpSpPr>
            <a:grpSpLocks/>
          </p:cNvGrpSpPr>
          <p:nvPr/>
        </p:nvGrpSpPr>
        <p:grpSpPr bwMode="auto">
          <a:xfrm>
            <a:off x="581617" y="1611177"/>
            <a:ext cx="7430106" cy="3762038"/>
            <a:chOff x="611560" y="1628872"/>
            <a:chExt cx="7429408" cy="3762997"/>
          </a:xfrm>
        </p:grpSpPr>
        <p:sp>
          <p:nvSpPr>
            <p:cNvPr id="5" name="任意多边形 4"/>
            <p:cNvSpPr/>
            <p:nvPr/>
          </p:nvSpPr>
          <p:spPr bwMode="auto">
            <a:xfrm>
              <a:off x="611560" y="1628872"/>
              <a:ext cx="7429408" cy="809916"/>
            </a:xfrm>
            <a:custGeom>
              <a:avLst/>
              <a:gdLst>
                <a:gd name="connsiteX0" fmla="*/ 0 w 7429552"/>
                <a:gd name="connsiteY0" fmla="*/ 0 h 1350178"/>
                <a:gd name="connsiteX1" fmla="*/ 7429552 w 7429552"/>
                <a:gd name="connsiteY1" fmla="*/ 0 h 1350178"/>
                <a:gd name="connsiteX2" fmla="*/ 7429552 w 7429552"/>
                <a:gd name="connsiteY2" fmla="*/ 1350178 h 1350178"/>
                <a:gd name="connsiteX3" fmla="*/ 0 w 7429552"/>
                <a:gd name="connsiteY3" fmla="*/ 1350178 h 1350178"/>
                <a:gd name="connsiteX4" fmla="*/ 0 w 7429552"/>
                <a:gd name="connsiteY4" fmla="*/ 0 h 1350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52" h="1350178">
                  <a:moveTo>
                    <a:pt x="0" y="0"/>
                  </a:moveTo>
                  <a:lnTo>
                    <a:pt x="7429552" y="0"/>
                  </a:lnTo>
                  <a:lnTo>
                    <a:pt x="7429552" y="1350178"/>
                  </a:lnTo>
                  <a:lnTo>
                    <a:pt x="0" y="1350178"/>
                  </a:lnTo>
                  <a:lnTo>
                    <a:pt x="0" y="0"/>
                  </a:lnTo>
                  <a:close/>
                </a:path>
              </a:pathLst>
            </a:custGeom>
          </p:spPr>
          <p:style>
            <a:lnRef idx="0">
              <a:schemeClr val="accent2"/>
            </a:lnRef>
            <a:fillRef idx="3">
              <a:schemeClr val="accent2"/>
            </a:fillRef>
            <a:effectRef idx="3">
              <a:schemeClr val="accent2"/>
            </a:effectRef>
            <a:fontRef idx="minor">
              <a:schemeClr val="lt1">
                <a:hueOff val="0"/>
                <a:satOff val="0"/>
                <a:lumOff val="0"/>
                <a:alphaOff val="0"/>
              </a:schemeClr>
            </a:fontRef>
          </p:style>
          <p:txBody>
            <a:bodyPr lIns="60960" tIns="60960" rIns="60960" bIns="60960" spcCol="1270" anchor="ctr"/>
            <a:lstStyle/>
            <a:p>
              <a:pPr algn="ctr" defTabSz="1022350" fontAlgn="auto">
                <a:lnSpc>
                  <a:spcPct val="90000"/>
                </a:lnSpc>
                <a:spcAft>
                  <a:spcPct val="35000"/>
                </a:spcAft>
                <a:defRPr/>
              </a:pPr>
              <a:r>
                <a:rPr kumimoji="1" lang="zh-CN" altLang="en-US" sz="1400" b="1" dirty="0">
                  <a:solidFill>
                    <a:schemeClr val="bg1"/>
                  </a:solidFill>
                  <a:latin typeface="黑体" panose="02010609060101010101" pitchFamily="49" charset="-122"/>
                  <a:ea typeface="黑体" panose="02010609060101010101" pitchFamily="49" charset="-122"/>
                </a:rPr>
                <a:t>投资、运营管理、境内资本运作平台</a:t>
              </a:r>
              <a:r>
                <a:rPr kumimoji="1" lang="en-US" altLang="zh-CN" sz="1400" b="1" dirty="0">
                  <a:solidFill>
                    <a:schemeClr val="bg1"/>
                  </a:solidFill>
                  <a:latin typeface="黑体" panose="02010609060101010101" pitchFamily="49" charset="-122"/>
                  <a:ea typeface="黑体" panose="02010609060101010101" pitchFamily="49" charset="-122"/>
                </a:rPr>
                <a:t>——</a:t>
              </a:r>
              <a:r>
                <a:rPr kumimoji="1" lang="zh-CN" altLang="en-US" sz="1400" b="1" dirty="0">
                  <a:solidFill>
                    <a:schemeClr val="bg1"/>
                  </a:solidFill>
                  <a:latin typeface="黑体" panose="02010609060101010101" pitchFamily="49" charset="-122"/>
                  <a:ea typeface="黑体" panose="02010609060101010101" pitchFamily="49" charset="-122"/>
                </a:rPr>
                <a:t>首创</a:t>
              </a:r>
              <a:r>
                <a:rPr kumimoji="1" lang="zh-CN" altLang="en-US" sz="1400" b="1" dirty="0" smtClean="0">
                  <a:solidFill>
                    <a:schemeClr val="bg1"/>
                  </a:solidFill>
                  <a:latin typeface="黑体" panose="02010609060101010101" pitchFamily="49" charset="-122"/>
                  <a:ea typeface="黑体" panose="02010609060101010101" pitchFamily="49" charset="-122"/>
                </a:rPr>
                <a:t>股份</a:t>
              </a:r>
              <a:endParaRPr kumimoji="1" lang="en-US" altLang="zh-CN" sz="1400" b="1" dirty="0">
                <a:solidFill>
                  <a:schemeClr val="bg1"/>
                </a:solidFill>
                <a:latin typeface="黑体" panose="02010609060101010101" pitchFamily="49" charset="-122"/>
                <a:ea typeface="黑体" panose="02010609060101010101" pitchFamily="49" charset="-122"/>
              </a:endParaRPr>
            </a:p>
          </p:txBody>
        </p:sp>
        <p:sp>
          <p:nvSpPr>
            <p:cNvPr id="9" name="正五边形 8"/>
            <p:cNvSpPr/>
            <p:nvPr/>
          </p:nvSpPr>
          <p:spPr bwMode="auto">
            <a:xfrm>
              <a:off x="2326126" y="4181712"/>
              <a:ext cx="1483429" cy="1210157"/>
            </a:xfrm>
            <a:prstGeom prst="pentagon">
              <a:avLst/>
            </a:prstGeom>
            <a:extLst/>
          </p:spPr>
          <p:style>
            <a:lnRef idx="0">
              <a:schemeClr val="accent2"/>
            </a:lnRef>
            <a:fillRef idx="3">
              <a:schemeClr val="accent2"/>
            </a:fillRef>
            <a:effectRef idx="3">
              <a:schemeClr val="accent2"/>
            </a:effectRef>
            <a:fontRef idx="minor">
              <a:schemeClr val="lt1">
                <a:hueOff val="0"/>
                <a:satOff val="0"/>
                <a:lumOff val="0"/>
                <a:alphaOff val="0"/>
              </a:schemeClr>
            </a:fontRef>
          </p:style>
          <p:txBody>
            <a:bodyPr lIns="60960" tIns="60960" rIns="60960" bIns="60960" spcCol="1270" anchor="ctr"/>
            <a:lstStyle/>
            <a:p>
              <a:pPr algn="ctr" defTabSz="1022350" fontAlgn="auto">
                <a:lnSpc>
                  <a:spcPct val="90000"/>
                </a:lnSpc>
                <a:spcAft>
                  <a:spcPct val="35000"/>
                </a:spcAft>
                <a:defRPr/>
              </a:pPr>
              <a:r>
                <a:rPr kumimoji="1" lang="zh-CN" altLang="en-US" sz="1400" b="1" dirty="0">
                  <a:solidFill>
                    <a:schemeClr val="bg1"/>
                  </a:solidFill>
                  <a:latin typeface="黑体" panose="02010609060101010101" pitchFamily="49" charset="-122"/>
                  <a:ea typeface="黑体" panose="02010609060101010101" pitchFamily="49" charset="-122"/>
                </a:rPr>
                <a:t>固废处理</a:t>
              </a:r>
              <a:r>
                <a:rPr kumimoji="1" lang="zh-CN" altLang="en-US" sz="1400" b="1" dirty="0" smtClean="0">
                  <a:solidFill>
                    <a:schemeClr val="bg1"/>
                  </a:solidFill>
                  <a:latin typeface="黑体" panose="02010609060101010101" pitchFamily="49" charset="-122"/>
                  <a:ea typeface="黑体" panose="02010609060101010101" pitchFamily="49" charset="-122"/>
                </a:rPr>
                <a:t>平台</a:t>
              </a:r>
              <a:endParaRPr kumimoji="1" lang="en-US" altLang="zh-CN" sz="1400" b="1" dirty="0">
                <a:solidFill>
                  <a:schemeClr val="bg1"/>
                </a:solidFill>
                <a:latin typeface="黑体" panose="02010609060101010101" pitchFamily="49" charset="-122"/>
                <a:ea typeface="黑体" panose="02010609060101010101" pitchFamily="49" charset="-122"/>
              </a:endParaRPr>
            </a:p>
          </p:txBody>
        </p:sp>
        <p:sp>
          <p:nvSpPr>
            <p:cNvPr id="11" name="正五边形 10"/>
            <p:cNvSpPr/>
            <p:nvPr/>
          </p:nvSpPr>
          <p:spPr bwMode="auto">
            <a:xfrm>
              <a:off x="5033576" y="4181712"/>
              <a:ext cx="1440025" cy="1210157"/>
            </a:xfrm>
            <a:prstGeom prst="pentagon">
              <a:avLst/>
            </a:prstGeom>
            <a:extLst/>
          </p:spPr>
          <p:style>
            <a:lnRef idx="0">
              <a:schemeClr val="accent2"/>
            </a:lnRef>
            <a:fillRef idx="3">
              <a:schemeClr val="accent2"/>
            </a:fillRef>
            <a:effectRef idx="3">
              <a:schemeClr val="accent2"/>
            </a:effectRef>
            <a:fontRef idx="minor">
              <a:schemeClr val="lt1">
                <a:hueOff val="0"/>
                <a:satOff val="0"/>
                <a:lumOff val="0"/>
                <a:alphaOff val="0"/>
              </a:schemeClr>
            </a:fontRef>
          </p:style>
          <p:txBody>
            <a:bodyPr lIns="60960" tIns="60960" rIns="60960" bIns="60960" spcCol="1270" anchor="ctr"/>
            <a:lstStyle/>
            <a:p>
              <a:pPr algn="ctr" defTabSz="1022350" fontAlgn="auto">
                <a:lnSpc>
                  <a:spcPct val="90000"/>
                </a:lnSpc>
                <a:spcAft>
                  <a:spcPct val="35000"/>
                </a:spcAft>
                <a:defRPr/>
              </a:pPr>
              <a:endParaRPr kumimoji="1" lang="en-US" altLang="zh-CN" sz="1400" b="1" dirty="0" smtClean="0">
                <a:solidFill>
                  <a:schemeClr val="bg1"/>
                </a:solidFill>
                <a:latin typeface="黑体" panose="02010609060101010101" pitchFamily="49" charset="-122"/>
                <a:ea typeface="黑体" panose="02010609060101010101" pitchFamily="49" charset="-122"/>
              </a:endParaRPr>
            </a:p>
            <a:p>
              <a:pPr algn="ctr" defTabSz="1022350" fontAlgn="auto">
                <a:lnSpc>
                  <a:spcPct val="90000"/>
                </a:lnSpc>
                <a:spcAft>
                  <a:spcPct val="35000"/>
                </a:spcAft>
                <a:defRPr/>
              </a:pPr>
              <a:r>
                <a:rPr kumimoji="1" lang="zh-CN" altLang="en-US" sz="1400" b="1" dirty="0" smtClean="0">
                  <a:solidFill>
                    <a:schemeClr val="bg1"/>
                  </a:solidFill>
                  <a:latin typeface="黑体" panose="02010609060101010101" pitchFamily="49" charset="-122"/>
                  <a:ea typeface="黑体" panose="02010609060101010101" pitchFamily="49" charset="-122"/>
                </a:rPr>
                <a:t>产业</a:t>
              </a:r>
              <a:r>
                <a:rPr kumimoji="1" lang="zh-CN" altLang="en-US" sz="1400" b="1" dirty="0">
                  <a:solidFill>
                    <a:schemeClr val="bg1"/>
                  </a:solidFill>
                  <a:latin typeface="黑体" panose="02010609060101010101" pitchFamily="49" charset="-122"/>
                  <a:ea typeface="黑体" panose="02010609060101010101" pitchFamily="49" charset="-122"/>
                </a:rPr>
                <a:t>价值链增值平台</a:t>
              </a:r>
              <a:endParaRPr kumimoji="1" lang="en-US" altLang="zh-CN" sz="1400" b="1" dirty="0">
                <a:solidFill>
                  <a:schemeClr val="bg1"/>
                </a:solidFill>
                <a:latin typeface="黑体" panose="02010609060101010101" pitchFamily="49" charset="-122"/>
                <a:ea typeface="黑体" panose="02010609060101010101" pitchFamily="49" charset="-122"/>
              </a:endParaRPr>
            </a:p>
            <a:p>
              <a:pPr defTabSz="1022350" fontAlgn="auto">
                <a:lnSpc>
                  <a:spcPct val="90000"/>
                </a:lnSpc>
                <a:spcAft>
                  <a:spcPct val="35000"/>
                </a:spcAft>
                <a:defRPr/>
              </a:pPr>
              <a:endParaRPr kumimoji="1" lang="en-US" altLang="zh-CN" sz="1400" b="1" dirty="0">
                <a:solidFill>
                  <a:schemeClr val="bg1"/>
                </a:solidFill>
                <a:latin typeface="黑体" panose="02010609060101010101" pitchFamily="49" charset="-122"/>
                <a:ea typeface="黑体" panose="02010609060101010101" pitchFamily="49" charset="-122"/>
              </a:endParaRPr>
            </a:p>
          </p:txBody>
        </p:sp>
        <p:sp>
          <p:nvSpPr>
            <p:cNvPr id="12" name="椭圆 11"/>
            <p:cNvSpPr/>
            <p:nvPr/>
          </p:nvSpPr>
          <p:spPr bwMode="auto">
            <a:xfrm>
              <a:off x="3538688" y="2887224"/>
              <a:ext cx="1710891" cy="1496277"/>
            </a:xfrm>
            <a:prstGeom prst="ellipse">
              <a:avLst/>
            </a:prstGeom>
            <a:extLst/>
          </p:spPr>
          <p:style>
            <a:lnRef idx="0">
              <a:schemeClr val="accent2"/>
            </a:lnRef>
            <a:fillRef idx="3">
              <a:schemeClr val="accent2"/>
            </a:fillRef>
            <a:effectRef idx="3">
              <a:schemeClr val="accent2"/>
            </a:effectRef>
            <a:fontRef idx="minor">
              <a:schemeClr val="lt1">
                <a:hueOff val="0"/>
                <a:satOff val="0"/>
                <a:lumOff val="0"/>
                <a:alphaOff val="0"/>
              </a:schemeClr>
            </a:fontRef>
          </p:style>
          <p:txBody>
            <a:bodyPr lIns="60960" tIns="60960" rIns="60960" bIns="60960" spcCol="1270" anchor="ctr"/>
            <a:lstStyle/>
            <a:p>
              <a:pPr algn="ctr" defTabSz="1022350" fontAlgn="auto">
                <a:lnSpc>
                  <a:spcPct val="90000"/>
                </a:lnSpc>
                <a:spcAft>
                  <a:spcPct val="35000"/>
                </a:spcAft>
                <a:defRPr/>
              </a:pPr>
              <a:r>
                <a:rPr kumimoji="1" lang="zh-CN" altLang="en-US" sz="1400" b="1" dirty="0">
                  <a:solidFill>
                    <a:schemeClr val="bg1"/>
                  </a:solidFill>
                  <a:latin typeface="黑体" panose="02010609060101010101" pitchFamily="49" charset="-122"/>
                  <a:ea typeface="黑体" panose="02010609060101010101" pitchFamily="49" charset="-122"/>
                </a:rPr>
                <a:t>国际业务平台</a:t>
              </a:r>
              <a:endParaRPr kumimoji="1" lang="en-US" altLang="zh-CN" sz="1400" b="1" dirty="0">
                <a:solidFill>
                  <a:schemeClr val="bg1"/>
                </a:solidFill>
                <a:latin typeface="黑体" panose="02010609060101010101" pitchFamily="49" charset="-122"/>
                <a:ea typeface="黑体" panose="02010609060101010101" pitchFamily="49" charset="-122"/>
              </a:endParaRPr>
            </a:p>
            <a:p>
              <a:pPr algn="ctr" defTabSz="1022350" fontAlgn="auto">
                <a:lnSpc>
                  <a:spcPct val="90000"/>
                </a:lnSpc>
                <a:spcAft>
                  <a:spcPct val="35000"/>
                </a:spcAft>
                <a:defRPr/>
              </a:pPr>
              <a:r>
                <a:rPr kumimoji="1" lang="en-US" altLang="zh-CN" sz="1400" b="1" dirty="0">
                  <a:solidFill>
                    <a:schemeClr val="bg1"/>
                  </a:solidFill>
                  <a:latin typeface="黑体" panose="02010609060101010101" pitchFamily="49" charset="-122"/>
                  <a:ea typeface="黑体" panose="02010609060101010101" pitchFamily="49" charset="-122"/>
                </a:rPr>
                <a:t>——</a:t>
              </a:r>
              <a:r>
                <a:rPr kumimoji="1" lang="zh-CN" altLang="en-US" sz="1400" b="1" dirty="0">
                  <a:solidFill>
                    <a:schemeClr val="bg1"/>
                  </a:solidFill>
                  <a:latin typeface="黑体" panose="02010609060101010101" pitchFamily="49" charset="-122"/>
                  <a:ea typeface="黑体" panose="02010609060101010101" pitchFamily="49" charset="-122"/>
                </a:rPr>
                <a:t>首创香港</a:t>
              </a:r>
              <a:endParaRPr kumimoji="1" lang="en-US" altLang="zh-CN" sz="1400" b="1" dirty="0">
                <a:solidFill>
                  <a:schemeClr val="bg1"/>
                </a:solidFill>
                <a:latin typeface="黑体" panose="02010609060101010101" pitchFamily="49" charset="-122"/>
                <a:ea typeface="黑体" panose="02010609060101010101" pitchFamily="49" charset="-122"/>
              </a:endParaRPr>
            </a:p>
          </p:txBody>
        </p:sp>
      </p:grpSp>
    </p:spTree>
  </p:cSld>
  <p:clrMapOvr>
    <a:masterClrMapping/>
  </p:clrMapOvr>
  <p:transition spd="slow"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250825" y="3079750"/>
            <a:ext cx="5580063" cy="830997"/>
          </a:xfrm>
          <a:prstGeom prst="rect">
            <a:avLst/>
          </a:prstGeom>
          <a:noFill/>
          <a:ln w="9525">
            <a:noFill/>
            <a:miter lim="800000"/>
            <a:headEnd/>
            <a:tailEnd/>
          </a:ln>
        </p:spPr>
        <p:txBody>
          <a:bodyPr>
            <a:spAutoFit/>
          </a:bodyPr>
          <a:lstStyle/>
          <a:p>
            <a:pPr algn="ctr">
              <a:spcBef>
                <a:spcPct val="50000"/>
              </a:spcBef>
            </a:pPr>
            <a:r>
              <a:rPr lang="zh-CN" altLang="en-US" sz="1600" b="1" dirty="0">
                <a:latin typeface="黑体" panose="02010609060101010101" pitchFamily="49" charset="-122"/>
                <a:ea typeface="黑体" panose="02010609060101010101" pitchFamily="49" charset="-122"/>
              </a:rPr>
              <a:t>第三章</a:t>
            </a:r>
          </a:p>
          <a:p>
            <a:pPr algn="ctr"/>
            <a:endParaRPr lang="en-US" altLang="zh-CN" sz="1600" b="1" dirty="0">
              <a:latin typeface="黑体" panose="02010609060101010101" pitchFamily="49" charset="-122"/>
              <a:ea typeface="黑体" panose="02010609060101010101" pitchFamily="49" charset="-122"/>
            </a:endParaRPr>
          </a:p>
          <a:p>
            <a:pPr algn="ctr"/>
            <a:r>
              <a:rPr lang="zh-CN" altLang="en-US" sz="1600" b="1" dirty="0">
                <a:latin typeface="黑体" panose="02010609060101010101" pitchFamily="49" charset="-122"/>
                <a:ea typeface="黑体" panose="02010609060101010101" pitchFamily="49" charset="-122"/>
              </a:rPr>
              <a:t>公司战略</a:t>
            </a:r>
            <a:endParaRPr lang="en-US" altLang="zh-CN" sz="1600"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1"/>
          <p:cNvGrpSpPr>
            <a:grpSpLocks/>
          </p:cNvGrpSpPr>
          <p:nvPr/>
        </p:nvGrpSpPr>
        <p:grpSpPr bwMode="auto">
          <a:xfrm>
            <a:off x="288032" y="1356668"/>
            <a:ext cx="8244408" cy="545221"/>
            <a:chOff x="609087" y="2974975"/>
            <a:chExt cx="8103113" cy="2470308"/>
          </a:xfrm>
        </p:grpSpPr>
        <p:sp>
          <p:nvSpPr>
            <p:cNvPr id="5" name="Line 4"/>
            <p:cNvSpPr>
              <a:spLocks noChangeShapeType="1"/>
            </p:cNvSpPr>
            <p:nvPr/>
          </p:nvSpPr>
          <p:spPr bwMode="auto">
            <a:xfrm>
              <a:off x="8712200" y="2974975"/>
              <a:ext cx="0" cy="481013"/>
            </a:xfrm>
            <a:prstGeom prst="line">
              <a:avLst/>
            </a:prstGeom>
            <a:ln/>
          </p:spPr>
          <p:style>
            <a:lnRef idx="0">
              <a:schemeClr val="accent2"/>
            </a:lnRef>
            <a:fillRef idx="3">
              <a:schemeClr val="accent2"/>
            </a:fillRef>
            <a:effectRef idx="3">
              <a:schemeClr val="accent2"/>
            </a:effectRef>
            <a:fontRef idx="minor">
              <a:schemeClr val="lt1"/>
            </a:fontRef>
          </p:style>
          <p:txBody>
            <a:bodyPr wrap="none" anchor="ctr"/>
            <a:lstStyle/>
            <a:p>
              <a:endParaRPr kumimoji="1" lang="zh-CN" altLang="en-US" sz="1200" b="1">
                <a:solidFill>
                  <a:schemeClr val="bg1"/>
                </a:solidFill>
                <a:latin typeface="宋体" pitchFamily="2" charset="-122"/>
                <a:ea typeface="+mn-ea"/>
              </a:endParaRPr>
            </a:p>
          </p:txBody>
        </p:sp>
        <p:sp>
          <p:nvSpPr>
            <p:cNvPr id="7" name="AutoShape 5"/>
            <p:cNvSpPr>
              <a:spLocks noChangeArrowheads="1"/>
            </p:cNvSpPr>
            <p:nvPr/>
          </p:nvSpPr>
          <p:spPr bwMode="auto">
            <a:xfrm>
              <a:off x="609087" y="3129192"/>
              <a:ext cx="7920698" cy="2316091"/>
            </a:xfrm>
            <a:prstGeom prst="roundRect">
              <a:avLst>
                <a:gd name="adj" fmla="val 34204"/>
              </a:avLst>
            </a:prstGeom>
            <a:ln/>
          </p:spPr>
          <p:style>
            <a:lnRef idx="0">
              <a:schemeClr val="accent2"/>
            </a:lnRef>
            <a:fillRef idx="3">
              <a:schemeClr val="accent2"/>
            </a:fillRef>
            <a:effectRef idx="3">
              <a:schemeClr val="accent2"/>
            </a:effectRef>
            <a:fontRef idx="minor">
              <a:schemeClr val="lt1"/>
            </a:fontRef>
          </p:style>
          <p:txBody>
            <a:bodyPr wrap="none" anchor="ctr"/>
            <a:lstStyle/>
            <a:p>
              <a:r>
                <a:rPr kumimoji="1" lang="zh-CN" altLang="en-US" sz="1400" b="1" dirty="0" smtClean="0">
                  <a:solidFill>
                    <a:schemeClr val="bg1"/>
                  </a:solidFill>
                  <a:latin typeface="黑体" panose="02010609060101010101" pitchFamily="49" charset="-122"/>
                  <a:ea typeface="黑体" panose="02010609060101010101" pitchFamily="49" charset="-122"/>
                </a:rPr>
                <a:t>愿景： 致力于</a:t>
              </a:r>
              <a:r>
                <a:rPr kumimoji="1" lang="zh-CN" altLang="en-US" sz="1400" b="1" dirty="0">
                  <a:solidFill>
                    <a:schemeClr val="bg1"/>
                  </a:solidFill>
                  <a:latin typeface="黑体" panose="02010609060101010101" pitchFamily="49" charset="-122"/>
                  <a:ea typeface="黑体" panose="02010609060101010101" pitchFamily="49" charset="-122"/>
                </a:rPr>
                <a:t>成为具有世界影响力的国内领先的环境综合服务商</a:t>
              </a:r>
            </a:p>
          </p:txBody>
        </p:sp>
      </p:grpSp>
      <p:grpSp>
        <p:nvGrpSpPr>
          <p:cNvPr id="12" name="组合 11"/>
          <p:cNvGrpSpPr/>
          <p:nvPr/>
        </p:nvGrpSpPr>
        <p:grpSpPr>
          <a:xfrm>
            <a:off x="2266420" y="2276872"/>
            <a:ext cx="4280926" cy="1080120"/>
            <a:chOff x="539552" y="4725144"/>
            <a:chExt cx="7220070" cy="1152128"/>
          </a:xfrm>
        </p:grpSpPr>
        <p:sp>
          <p:nvSpPr>
            <p:cNvPr id="8" name="AutoShape 19"/>
            <p:cNvSpPr>
              <a:spLocks noChangeArrowheads="1"/>
            </p:cNvSpPr>
            <p:nvPr/>
          </p:nvSpPr>
          <p:spPr bwMode="gray">
            <a:xfrm>
              <a:off x="539552" y="4725144"/>
              <a:ext cx="7220069" cy="1152128"/>
            </a:xfrm>
            <a:prstGeom prst="roundRect">
              <a:avLst>
                <a:gd name="adj" fmla="val 16667"/>
              </a:avLst>
            </a:prstGeom>
            <a:solidFill>
              <a:schemeClr val="bg1"/>
            </a:solidFill>
            <a:ln w="12700" algn="ctr">
              <a:solidFill>
                <a:srgbClr val="99CCFF"/>
              </a:solidFill>
              <a:round/>
              <a:headEnd/>
              <a:tailEnd/>
            </a:ln>
          </p:spPr>
          <p:txBody>
            <a:bodyPr lIns="90000" tIns="46800" rIns="90000" bIns="46800" anchor="ctr"/>
            <a:lstStyle/>
            <a:p>
              <a:pPr>
                <a:lnSpc>
                  <a:spcPct val="150000"/>
                </a:lnSpc>
                <a:buClr>
                  <a:srgbClr val="CC0000"/>
                </a:buClr>
                <a:buSzPct val="85000"/>
                <a:defRPr/>
              </a:pPr>
              <a:endParaRPr lang="zh-CN" altLang="en-US" sz="1200" b="1">
                <a:latin typeface="黑体" panose="02010609060101010101" pitchFamily="49" charset="-122"/>
                <a:ea typeface="黑体" panose="02010609060101010101" pitchFamily="49" charset="-122"/>
              </a:endParaRPr>
            </a:p>
          </p:txBody>
        </p:sp>
        <p:sp useBgFill="1">
          <p:nvSpPr>
            <p:cNvPr id="9" name="矩形 8"/>
            <p:cNvSpPr>
              <a:spLocks noChangeArrowheads="1"/>
            </p:cNvSpPr>
            <p:nvPr/>
          </p:nvSpPr>
          <p:spPr bwMode="auto">
            <a:xfrm>
              <a:off x="827584" y="4918851"/>
              <a:ext cx="2533632" cy="689420"/>
            </a:xfrm>
            <a:prstGeom prst="rect">
              <a:avLst/>
            </a:prstGeom>
            <a:ln w="9525">
              <a:solidFill>
                <a:schemeClr val="accent1"/>
              </a:solidFill>
              <a:miter lim="800000"/>
              <a:headEnd/>
              <a:tailEnd/>
            </a:ln>
          </p:spPr>
          <p:txBody>
            <a:bodyPr wrap="square">
              <a:spAutoFit/>
            </a:bodyPr>
            <a:lstStyle/>
            <a:p>
              <a:pPr algn="ctr">
                <a:lnSpc>
                  <a:spcPct val="150000"/>
                </a:lnSpc>
                <a:buClr>
                  <a:srgbClr val="CC0000"/>
                </a:buClr>
                <a:buSzPct val="85000"/>
                <a:buFont typeface="Wingdings" pitchFamily="2" charset="2"/>
                <a:buNone/>
              </a:pPr>
              <a:r>
                <a:rPr lang="zh-CN" altLang="en-US" sz="1200" b="1" dirty="0">
                  <a:latin typeface="黑体" panose="02010609060101010101" pitchFamily="49" charset="-122"/>
                  <a:ea typeface="黑体" panose="02010609060101010101" pitchFamily="49" charset="-122"/>
                </a:rPr>
                <a:t>公司五年</a:t>
              </a:r>
              <a:r>
                <a:rPr lang="zh-CN" altLang="en-US" sz="1200" b="1" dirty="0" smtClean="0">
                  <a:latin typeface="黑体" panose="02010609060101010101" pitchFamily="49" charset="-122"/>
                  <a:ea typeface="黑体" panose="02010609060101010101" pitchFamily="49" charset="-122"/>
                </a:rPr>
                <a:t>规划</a:t>
              </a:r>
              <a:endParaRPr lang="en-US" altLang="zh-CN" sz="1200" b="1" dirty="0">
                <a:latin typeface="黑体" panose="02010609060101010101" pitchFamily="49" charset="-122"/>
                <a:ea typeface="黑体" panose="02010609060101010101" pitchFamily="49" charset="-122"/>
              </a:endParaRPr>
            </a:p>
            <a:p>
              <a:pPr algn="ctr">
                <a:lnSpc>
                  <a:spcPct val="150000"/>
                </a:lnSpc>
                <a:buClr>
                  <a:srgbClr val="CC0000"/>
                </a:buClr>
                <a:buSzPct val="85000"/>
                <a:buFont typeface="Wingdings" pitchFamily="2" charset="2"/>
                <a:buNone/>
              </a:pPr>
              <a:r>
                <a:rPr lang="zh-CN" altLang="en-US" sz="1200" b="1" dirty="0" smtClean="0">
                  <a:latin typeface="黑体" panose="02010609060101010101" pitchFamily="49" charset="-122"/>
                  <a:ea typeface="黑体" panose="02010609060101010101" pitchFamily="49" charset="-122"/>
                </a:rPr>
                <a:t>（</a:t>
              </a:r>
              <a:r>
                <a:rPr lang="en-US" altLang="zh-CN" sz="1200" b="1" dirty="0">
                  <a:latin typeface="黑体" panose="02010609060101010101" pitchFamily="49" charset="-122"/>
                  <a:ea typeface="黑体" panose="02010609060101010101" pitchFamily="49" charset="-122"/>
                </a:rPr>
                <a:t>2011</a:t>
              </a:r>
              <a:r>
                <a:rPr lang="zh-CN" altLang="en-US" sz="1200" b="1" dirty="0">
                  <a:latin typeface="黑体" panose="02010609060101010101" pitchFamily="49" charset="-122"/>
                  <a:ea typeface="黑体" panose="02010609060101010101" pitchFamily="49" charset="-122"/>
                </a:rPr>
                <a:t>年</a:t>
              </a:r>
              <a:r>
                <a:rPr lang="en-US" altLang="zh-CN" sz="1200" b="1" dirty="0" smtClean="0">
                  <a:latin typeface="黑体" panose="02010609060101010101" pitchFamily="49" charset="-122"/>
                  <a:ea typeface="黑体" panose="02010609060101010101" pitchFamily="49" charset="-122"/>
                </a:rPr>
                <a:t>—2015</a:t>
              </a:r>
              <a:r>
                <a:rPr lang="zh-CN" altLang="en-US" sz="1200" b="1" dirty="0">
                  <a:latin typeface="黑体" panose="02010609060101010101" pitchFamily="49" charset="-122"/>
                  <a:ea typeface="黑体" panose="02010609060101010101" pitchFamily="49" charset="-122"/>
                </a:rPr>
                <a:t>年）</a:t>
              </a:r>
            </a:p>
          </p:txBody>
        </p:sp>
        <p:sp>
          <p:nvSpPr>
            <p:cNvPr id="10" name="Text Box 28"/>
            <p:cNvSpPr txBox="1">
              <a:spLocks noChangeArrowheads="1"/>
            </p:cNvSpPr>
            <p:nvPr/>
          </p:nvSpPr>
          <p:spPr bwMode="gray">
            <a:xfrm>
              <a:off x="3563889" y="4955570"/>
              <a:ext cx="4195733" cy="669722"/>
            </a:xfrm>
            <a:prstGeom prst="rect">
              <a:avLst/>
            </a:prstGeom>
            <a:noFill/>
            <a:ln w="9525" algn="ctr">
              <a:noFill/>
              <a:miter lim="800000"/>
              <a:headEnd/>
              <a:tailEnd/>
            </a:ln>
          </p:spPr>
          <p:txBody>
            <a:bodyPr wrap="square">
              <a:spAutoFit/>
            </a:bodyPr>
            <a:lstStyle/>
            <a:p>
              <a:pPr marL="342900" indent="-342900">
                <a:lnSpc>
                  <a:spcPct val="120000"/>
                </a:lnSpc>
                <a:spcBef>
                  <a:spcPct val="50000"/>
                </a:spcBef>
                <a:buFont typeface="Wingdings" pitchFamily="2" charset="2"/>
                <a:buChar char="l"/>
              </a:pPr>
              <a:r>
                <a:rPr lang="zh-CN" altLang="en-US" sz="1200" b="1" dirty="0">
                  <a:latin typeface="黑体" panose="02010609060101010101" pitchFamily="49" charset="-122"/>
                  <a:ea typeface="黑体" panose="02010609060101010101" pitchFamily="49" charset="-122"/>
                </a:rPr>
                <a:t>水处理能力：</a:t>
              </a:r>
              <a:r>
                <a:rPr lang="en-US" altLang="zh-CN" sz="1200" b="1" dirty="0" smtClean="0">
                  <a:latin typeface="黑体" panose="02010609060101010101" pitchFamily="49" charset="-122"/>
                  <a:ea typeface="黑体" panose="02010609060101010101" pitchFamily="49" charset="-122"/>
                </a:rPr>
                <a:t>1</a:t>
              </a:r>
              <a:r>
                <a:rPr lang="en-US" altLang="zh-CN" sz="1200" b="1" dirty="0">
                  <a:latin typeface="黑体" panose="02010609060101010101" pitchFamily="49" charset="-122"/>
                  <a:ea typeface="黑体" panose="02010609060101010101" pitchFamily="49" charset="-122"/>
                </a:rPr>
                <a:t>,</a:t>
              </a:r>
              <a:r>
                <a:rPr lang="en-US" altLang="zh-CN" sz="1200" b="1" dirty="0" smtClean="0">
                  <a:latin typeface="黑体" panose="02010609060101010101" pitchFamily="49" charset="-122"/>
                  <a:ea typeface="黑体" panose="02010609060101010101" pitchFamily="49" charset="-122"/>
                </a:rPr>
                <a:t>700</a:t>
              </a:r>
              <a:r>
                <a:rPr lang="zh-CN" altLang="en-US" sz="1200" b="1" dirty="0">
                  <a:latin typeface="黑体" panose="02010609060101010101" pitchFamily="49" charset="-122"/>
                  <a:ea typeface="黑体" panose="02010609060101010101" pitchFamily="49" charset="-122"/>
                </a:rPr>
                <a:t>万吨</a:t>
              </a:r>
              <a:r>
                <a:rPr lang="en-US" altLang="zh-CN" sz="1200" b="1" dirty="0">
                  <a:latin typeface="黑体" panose="02010609060101010101" pitchFamily="49" charset="-122"/>
                  <a:ea typeface="黑体" panose="02010609060101010101" pitchFamily="49" charset="-122"/>
                </a:rPr>
                <a:t>/</a:t>
              </a:r>
              <a:r>
                <a:rPr lang="zh-CN" altLang="en-US" sz="1200" b="1" dirty="0">
                  <a:latin typeface="黑体" panose="02010609060101010101" pitchFamily="49" charset="-122"/>
                  <a:ea typeface="黑体" panose="02010609060101010101" pitchFamily="49" charset="-122"/>
                </a:rPr>
                <a:t>日</a:t>
              </a:r>
            </a:p>
            <a:p>
              <a:pPr marL="342900" indent="-342900">
                <a:lnSpc>
                  <a:spcPct val="120000"/>
                </a:lnSpc>
                <a:spcBef>
                  <a:spcPct val="50000"/>
                </a:spcBef>
                <a:buFont typeface="Wingdings" pitchFamily="2" charset="2"/>
                <a:buChar char="l"/>
              </a:pPr>
              <a:r>
                <a:rPr lang="zh-CN" altLang="en-US" sz="1200" b="1" dirty="0">
                  <a:latin typeface="黑体" panose="02010609060101010101" pitchFamily="49" charset="-122"/>
                  <a:ea typeface="黑体" panose="02010609060101010101" pitchFamily="49" charset="-122"/>
                </a:rPr>
                <a:t>固废处理能力：</a:t>
              </a:r>
              <a:r>
                <a:rPr lang="en-US" altLang="zh-CN" sz="1200" b="1" dirty="0" smtClean="0">
                  <a:latin typeface="黑体" panose="02010609060101010101" pitchFamily="49" charset="-122"/>
                  <a:ea typeface="黑体" panose="02010609060101010101" pitchFamily="49" charset="-122"/>
                </a:rPr>
                <a:t>10,000</a:t>
              </a:r>
              <a:r>
                <a:rPr lang="zh-CN" altLang="en-US" sz="1200" b="1" dirty="0">
                  <a:latin typeface="黑体" panose="02010609060101010101" pitchFamily="49" charset="-122"/>
                  <a:ea typeface="黑体" panose="02010609060101010101" pitchFamily="49" charset="-122"/>
                </a:rPr>
                <a:t>吨</a:t>
              </a:r>
              <a:r>
                <a:rPr lang="en-US" altLang="zh-CN" sz="1200" b="1" dirty="0">
                  <a:latin typeface="黑体" panose="02010609060101010101" pitchFamily="49" charset="-122"/>
                  <a:ea typeface="黑体" panose="02010609060101010101" pitchFamily="49" charset="-122"/>
                </a:rPr>
                <a:t>/</a:t>
              </a:r>
              <a:r>
                <a:rPr lang="zh-CN" altLang="en-US" sz="1200" b="1" dirty="0">
                  <a:latin typeface="黑体" panose="02010609060101010101" pitchFamily="49" charset="-122"/>
                  <a:ea typeface="黑体" panose="02010609060101010101" pitchFamily="49" charset="-122"/>
                </a:rPr>
                <a:t>日</a:t>
              </a:r>
            </a:p>
          </p:txBody>
        </p:sp>
      </p:grpSp>
      <p:sp>
        <p:nvSpPr>
          <p:cNvPr id="2" name="矩形 1"/>
          <p:cNvSpPr/>
          <p:nvPr/>
        </p:nvSpPr>
        <p:spPr>
          <a:xfrm>
            <a:off x="107504" y="692696"/>
            <a:ext cx="4572000" cy="33855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r>
              <a:rPr lang="zh-CN" altLang="en-US" sz="1600" b="1" dirty="0" smtClean="0">
                <a:solidFill>
                  <a:schemeClr val="accent2">
                    <a:lumMod val="75000"/>
                  </a:schemeClr>
                </a:solidFill>
                <a:latin typeface="黑体" panose="02010609060101010101" pitchFamily="49" charset="-122"/>
                <a:ea typeface="黑体" panose="02010609060101010101" pitchFamily="49" charset="-122"/>
                <a:cs typeface="汉仪大黑简"/>
              </a:rPr>
              <a:t>公司战略</a:t>
            </a:r>
            <a:endParaRPr lang="zh-CN" altLang="en-US" sz="1600" b="1" dirty="0">
              <a:solidFill>
                <a:schemeClr val="accent2">
                  <a:lumMod val="75000"/>
                </a:schemeClr>
              </a:solidFill>
              <a:latin typeface="黑体" panose="02010609060101010101" pitchFamily="49" charset="-122"/>
              <a:ea typeface="黑体" panose="02010609060101010101" pitchFamily="49" charset="-122"/>
              <a:cs typeface="汉仪大黑简"/>
            </a:endParaRPr>
          </a:p>
        </p:txBody>
      </p:sp>
      <p:sp>
        <p:nvSpPr>
          <p:cNvPr id="23" name="AutoShape 11"/>
          <p:cNvSpPr>
            <a:spLocks noChangeArrowheads="1"/>
          </p:cNvSpPr>
          <p:nvPr/>
        </p:nvSpPr>
        <p:spPr bwMode="auto">
          <a:xfrm>
            <a:off x="2859022" y="4365104"/>
            <a:ext cx="3242894" cy="504056"/>
          </a:xfrm>
          <a:prstGeom prst="roundRect">
            <a:avLst>
              <a:gd name="adj" fmla="val 9106"/>
            </a:avLst>
          </a:prstGeom>
          <a:noFill/>
          <a:ln w="12700" algn="ctr">
            <a:noFill/>
            <a:round/>
            <a:headEnd/>
            <a:tailEnd/>
          </a:ln>
        </p:spPr>
        <p:txBody>
          <a:bodyPr lIns="90000" tIns="46800" rIns="90000" bIns="46800" anchor="ctr"/>
          <a:lstStyle/>
          <a:p>
            <a:pPr>
              <a:lnSpc>
                <a:spcPct val="150000"/>
              </a:lnSpc>
              <a:buClr>
                <a:srgbClr val="00B0F0"/>
              </a:buClr>
              <a:buSzPct val="85000"/>
              <a:defRPr/>
            </a:pPr>
            <a:r>
              <a:rPr lang="zh-CN" altLang="en-US" sz="1200" smtClean="0">
                <a:latin typeface="黑体" panose="02010609060101010101" pitchFamily="49" charset="-122"/>
                <a:ea typeface="黑体" panose="02010609060101010101" pitchFamily="49" charset="-122"/>
              </a:rPr>
              <a:t>*成为</a:t>
            </a:r>
            <a:r>
              <a:rPr lang="zh-CN" altLang="en-US" sz="1200" dirty="0" smtClean="0">
                <a:solidFill>
                  <a:srgbClr val="C00000"/>
                </a:solidFill>
                <a:latin typeface="黑体" panose="02010609060101010101" pitchFamily="49" charset="-122"/>
                <a:ea typeface="黑体" panose="02010609060101010101" pitchFamily="49" charset="-122"/>
              </a:rPr>
              <a:t>“中国中小城镇分散式处理</a:t>
            </a:r>
            <a:r>
              <a:rPr lang="zh-CN" altLang="en-US" sz="1200" dirty="0">
                <a:solidFill>
                  <a:srgbClr val="C00000"/>
                </a:solidFill>
                <a:latin typeface="黑体" panose="02010609060101010101" pitchFamily="49" charset="-122"/>
                <a:ea typeface="黑体" panose="02010609060101010101" pitchFamily="49" charset="-122"/>
              </a:rPr>
              <a:t>领先者</a:t>
            </a:r>
            <a:r>
              <a:rPr lang="zh-CN" altLang="en-US" sz="1200" dirty="0" smtClean="0">
                <a:solidFill>
                  <a:srgbClr val="C00000"/>
                </a:solidFill>
                <a:latin typeface="黑体" panose="02010609060101010101" pitchFamily="49" charset="-122"/>
                <a:ea typeface="黑体" panose="02010609060101010101" pitchFamily="49" charset="-122"/>
              </a:rPr>
              <a:t>”</a:t>
            </a:r>
            <a:endParaRPr lang="en-US" altLang="zh-CN" sz="1200" dirty="0">
              <a:solidFill>
                <a:srgbClr val="C00000"/>
              </a:solidFill>
              <a:latin typeface="黑体" panose="02010609060101010101" pitchFamily="49" charset="-122"/>
              <a:ea typeface="黑体" panose="02010609060101010101" pitchFamily="49" charset="-122"/>
            </a:endParaRPr>
          </a:p>
        </p:txBody>
      </p:sp>
      <p:sp>
        <p:nvSpPr>
          <p:cNvPr id="26" name="AutoShape 11"/>
          <p:cNvSpPr>
            <a:spLocks noChangeArrowheads="1"/>
          </p:cNvSpPr>
          <p:nvPr/>
        </p:nvSpPr>
        <p:spPr bwMode="auto">
          <a:xfrm>
            <a:off x="2555776" y="3709020"/>
            <a:ext cx="1673932" cy="504056"/>
          </a:xfrm>
          <a:prstGeom prst="roundRect">
            <a:avLst>
              <a:gd name="adj" fmla="val 9106"/>
            </a:avLst>
          </a:prstGeom>
          <a:noFill/>
          <a:ln w="12700" algn="ctr">
            <a:noFill/>
            <a:round/>
            <a:headEnd/>
            <a:tailEnd/>
          </a:ln>
        </p:spPr>
        <p:txBody>
          <a:bodyPr lIns="90000" tIns="46800" rIns="90000" bIns="46800" anchor="ctr"/>
          <a:lstStyle/>
          <a:p>
            <a:pPr>
              <a:lnSpc>
                <a:spcPct val="150000"/>
              </a:lnSpc>
              <a:buClr>
                <a:srgbClr val="00B0F0"/>
              </a:buClr>
              <a:buSzPct val="85000"/>
            </a:pPr>
            <a:r>
              <a:rPr lang="zh-CN" altLang="en-US" sz="1200" dirty="0">
                <a:latin typeface="黑体" panose="02010609060101010101" pitchFamily="49" charset="-122"/>
                <a:ea typeface="黑体" panose="02010609060101010101" pitchFamily="49" charset="-122"/>
              </a:rPr>
              <a:t>*打造</a:t>
            </a:r>
            <a:r>
              <a:rPr lang="zh-CN" altLang="en-US" sz="1200" dirty="0">
                <a:solidFill>
                  <a:srgbClr val="C00000"/>
                </a:solidFill>
                <a:latin typeface="黑体" panose="02010609060101010101" pitchFamily="49" charset="-122"/>
                <a:ea typeface="黑体" panose="02010609060101010101" pitchFamily="49" charset="-122"/>
              </a:rPr>
              <a:t>“技术集成商”</a:t>
            </a:r>
            <a:endParaRPr lang="en-US" altLang="zh-CN" sz="1200" dirty="0">
              <a:solidFill>
                <a:srgbClr val="C00000"/>
              </a:solidFill>
              <a:latin typeface="黑体" panose="02010609060101010101" pitchFamily="49" charset="-122"/>
              <a:ea typeface="黑体" panose="02010609060101010101" pitchFamily="49" charset="-122"/>
            </a:endParaRPr>
          </a:p>
        </p:txBody>
      </p:sp>
      <p:sp>
        <p:nvSpPr>
          <p:cNvPr id="28" name="AutoShape 11"/>
          <p:cNvSpPr>
            <a:spLocks noChangeArrowheads="1"/>
          </p:cNvSpPr>
          <p:nvPr/>
        </p:nvSpPr>
        <p:spPr bwMode="auto">
          <a:xfrm>
            <a:off x="4517740" y="3734717"/>
            <a:ext cx="2001826" cy="504056"/>
          </a:xfrm>
          <a:prstGeom prst="roundRect">
            <a:avLst>
              <a:gd name="adj" fmla="val 9106"/>
            </a:avLst>
          </a:prstGeom>
          <a:noFill/>
          <a:ln w="12700" algn="ctr">
            <a:noFill/>
            <a:round/>
            <a:headEnd/>
            <a:tailEnd/>
          </a:ln>
        </p:spPr>
        <p:txBody>
          <a:bodyPr lIns="90000" tIns="46800" rIns="90000" bIns="46800" anchor="ctr"/>
          <a:lstStyle/>
          <a:p>
            <a:pPr>
              <a:lnSpc>
                <a:spcPct val="150000"/>
              </a:lnSpc>
              <a:buClr>
                <a:srgbClr val="00B0F0"/>
              </a:buClr>
              <a:buSzPct val="85000"/>
            </a:pPr>
            <a:r>
              <a:rPr lang="zh-CN" altLang="en-US" sz="1200" dirty="0">
                <a:latin typeface="黑体" panose="02010609060101010101" pitchFamily="49" charset="-122"/>
                <a:ea typeface="黑体" panose="02010609060101010101" pitchFamily="49" charset="-122"/>
              </a:rPr>
              <a:t>*进入</a:t>
            </a:r>
            <a:r>
              <a:rPr lang="zh-CN" altLang="en-US" sz="1200" dirty="0">
                <a:solidFill>
                  <a:srgbClr val="C00000"/>
                </a:solidFill>
                <a:latin typeface="黑体" panose="02010609060101010101" pitchFamily="49" charset="-122"/>
                <a:ea typeface="黑体" panose="02010609060101010101" pitchFamily="49" charset="-122"/>
              </a:rPr>
              <a:t>“固废领军集团”</a:t>
            </a:r>
          </a:p>
        </p:txBody>
      </p:sp>
      <p:cxnSp>
        <p:nvCxnSpPr>
          <p:cNvPr id="32" name="肘形连接符 31"/>
          <p:cNvCxnSpPr/>
          <p:nvPr/>
        </p:nvCxnSpPr>
        <p:spPr bwMode="auto">
          <a:xfrm rot="16200000" flipH="1">
            <a:off x="228437" y="3592447"/>
            <a:ext cx="3456386" cy="825236"/>
          </a:xfrm>
          <a:prstGeom prst="bentConnector3">
            <a:avLst>
              <a:gd name="adj1" fmla="val 42146"/>
            </a:avLst>
          </a:prstGeom>
          <a:solidFill>
            <a:schemeClr val="accent1"/>
          </a:solidFill>
          <a:ln w="9525"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肘形连接符 41"/>
          <p:cNvCxnSpPr/>
          <p:nvPr/>
        </p:nvCxnSpPr>
        <p:spPr bwMode="auto">
          <a:xfrm rot="5400000">
            <a:off x="5133157" y="3587924"/>
            <a:ext cx="3456385" cy="834282"/>
          </a:xfrm>
          <a:prstGeom prst="bentConnector3">
            <a:avLst>
              <a:gd name="adj1" fmla="val 42146"/>
            </a:avLst>
          </a:prstGeom>
          <a:solidFill>
            <a:schemeClr val="accent1"/>
          </a:solidFill>
          <a:ln w="9525"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8534135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1"/>
          <p:cNvSpPr>
            <a:spLocks noChangeArrowheads="1"/>
          </p:cNvSpPr>
          <p:nvPr/>
        </p:nvSpPr>
        <p:spPr bwMode="auto">
          <a:xfrm>
            <a:off x="611560" y="829169"/>
            <a:ext cx="1151930" cy="426271"/>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nchor="ctr">
            <a:spAutoFit/>
          </a:bodyPr>
          <a:lstStyle/>
          <a:p>
            <a:pPr>
              <a:lnSpc>
                <a:spcPct val="155000"/>
              </a:lnSpc>
              <a:spcBef>
                <a:spcPct val="50000"/>
              </a:spcBef>
              <a:buClr>
                <a:schemeClr val="accent2"/>
              </a:buClr>
            </a:pPr>
            <a:r>
              <a:rPr lang="zh-CN" altLang="en-US" sz="1400" b="1" dirty="0">
                <a:solidFill>
                  <a:schemeClr val="bg1"/>
                </a:solidFill>
                <a:latin typeface="黑体" panose="02010609060101010101" pitchFamily="49" charset="-122"/>
                <a:ea typeface="黑体" panose="02010609060101010101" pitchFamily="49" charset="-122"/>
              </a:rPr>
              <a:t>投资者关系</a:t>
            </a:r>
            <a:endParaRPr lang="zh-CN" altLang="zh-CN" sz="1400" b="1" dirty="0">
              <a:solidFill>
                <a:schemeClr val="bg1"/>
              </a:solidFill>
              <a:latin typeface="黑体" panose="02010609060101010101" pitchFamily="49" charset="-122"/>
              <a:ea typeface="黑体" panose="02010609060101010101" pitchFamily="49" charset="-122"/>
            </a:endParaRPr>
          </a:p>
        </p:txBody>
      </p:sp>
      <p:sp>
        <p:nvSpPr>
          <p:cNvPr id="24579" name="Rectangle 11"/>
          <p:cNvSpPr>
            <a:spLocks noChangeArrowheads="1"/>
          </p:cNvSpPr>
          <p:nvPr/>
        </p:nvSpPr>
        <p:spPr bwMode="auto">
          <a:xfrm>
            <a:off x="516558" y="1484784"/>
            <a:ext cx="6769100" cy="1592035"/>
          </a:xfrm>
          <a:prstGeom prst="rect">
            <a:avLst/>
          </a:prstGeom>
          <a:noFill/>
          <a:ln w="9525" algn="ctr">
            <a:noFill/>
            <a:miter lim="800000"/>
            <a:headEnd/>
            <a:tailEnd/>
          </a:ln>
        </p:spPr>
        <p:txBody>
          <a:bodyPr lIns="83119" tIns="41559" rIns="83119" bIns="41559">
            <a:spAutoFit/>
          </a:bodyPr>
          <a:lstStyle/>
          <a:p>
            <a:r>
              <a:rPr lang="zh-CN" altLang="en-US" sz="1400" b="1" dirty="0">
                <a:latin typeface="黑体" panose="02010609060101010101" pitchFamily="49" charset="-122"/>
                <a:ea typeface="黑体" panose="02010609060101010101" pitchFamily="49" charset="-122"/>
              </a:rPr>
              <a:t>电话</a:t>
            </a:r>
            <a:r>
              <a:rPr lang="zh-CN" altLang="en-US" sz="1400" b="1" dirty="0" smtClean="0">
                <a:latin typeface="黑体" panose="02010609060101010101" pitchFamily="49" charset="-122"/>
                <a:ea typeface="黑体" panose="02010609060101010101" pitchFamily="49" charset="-122"/>
              </a:rPr>
              <a:t>：</a:t>
            </a:r>
            <a:r>
              <a:rPr lang="en-US" altLang="zh-CN" sz="1400" b="1" dirty="0" smtClean="0">
                <a:latin typeface="黑体" panose="02010609060101010101" pitchFamily="49" charset="-122"/>
                <a:ea typeface="黑体" panose="02010609060101010101" pitchFamily="49" charset="-122"/>
              </a:rPr>
              <a:t>+86-10-64689035</a:t>
            </a:r>
          </a:p>
          <a:p>
            <a:endParaRPr lang="en-US" altLang="zh-CN" sz="1400" b="1" dirty="0">
              <a:latin typeface="黑体" panose="02010609060101010101" pitchFamily="49" charset="-122"/>
              <a:ea typeface="黑体" panose="02010609060101010101" pitchFamily="49" charset="-122"/>
            </a:endParaRPr>
          </a:p>
          <a:p>
            <a:r>
              <a:rPr lang="zh-CN" altLang="en-US" sz="1400" b="1" dirty="0">
                <a:latin typeface="黑体" panose="02010609060101010101" pitchFamily="49" charset="-122"/>
                <a:ea typeface="黑体" panose="02010609060101010101" pitchFamily="49" charset="-122"/>
              </a:rPr>
              <a:t>传真</a:t>
            </a:r>
            <a:r>
              <a:rPr lang="zh-CN" altLang="en-US" sz="1400" b="1" dirty="0" smtClean="0">
                <a:latin typeface="黑体" panose="02010609060101010101" pitchFamily="49" charset="-122"/>
                <a:ea typeface="黑体" panose="02010609060101010101" pitchFamily="49" charset="-122"/>
              </a:rPr>
              <a:t>：</a:t>
            </a:r>
            <a:r>
              <a:rPr lang="en-US" altLang="zh-CN" sz="1400" b="1" dirty="0">
                <a:latin typeface="黑体" panose="02010609060101010101" pitchFamily="49" charset="-122"/>
                <a:ea typeface="黑体" panose="02010609060101010101" pitchFamily="49" charset="-122"/>
              </a:rPr>
              <a:t>+</a:t>
            </a:r>
            <a:r>
              <a:rPr lang="en-US" altLang="zh-CN" sz="1400" b="1" dirty="0" smtClean="0">
                <a:latin typeface="黑体" panose="02010609060101010101" pitchFamily="49" charset="-122"/>
                <a:ea typeface="黑体" panose="02010609060101010101" pitchFamily="49" charset="-122"/>
              </a:rPr>
              <a:t>86-10-64689030</a:t>
            </a:r>
          </a:p>
          <a:p>
            <a:endParaRPr lang="en-US" altLang="zh-CN" sz="1400" b="1" dirty="0">
              <a:latin typeface="黑体" panose="02010609060101010101" pitchFamily="49" charset="-122"/>
              <a:ea typeface="黑体" panose="02010609060101010101" pitchFamily="49" charset="-122"/>
            </a:endParaRPr>
          </a:p>
          <a:p>
            <a:r>
              <a:rPr lang="zh-CN" altLang="en-US" sz="1400" b="1" dirty="0">
                <a:latin typeface="黑体" panose="02010609060101010101" pitchFamily="49" charset="-122"/>
                <a:ea typeface="黑体" panose="02010609060101010101" pitchFamily="49" charset="-122"/>
              </a:rPr>
              <a:t>地址：北京朝阳区北三环东路</a:t>
            </a:r>
            <a:r>
              <a:rPr lang="en-US" altLang="zh-CN" sz="1400" b="1" dirty="0">
                <a:latin typeface="黑体" panose="02010609060101010101" pitchFamily="49" charset="-122"/>
                <a:ea typeface="黑体" panose="02010609060101010101" pitchFamily="49" charset="-122"/>
              </a:rPr>
              <a:t>8</a:t>
            </a:r>
            <a:r>
              <a:rPr lang="zh-CN" altLang="en-US" sz="1400" b="1" dirty="0">
                <a:latin typeface="黑体" panose="02010609060101010101" pitchFamily="49" charset="-122"/>
                <a:ea typeface="黑体" panose="02010609060101010101" pitchFamily="49" charset="-122"/>
              </a:rPr>
              <a:t>号静安</a:t>
            </a:r>
            <a:r>
              <a:rPr lang="zh-CN" altLang="en-US" sz="1400" b="1" dirty="0" smtClean="0">
                <a:latin typeface="黑体" panose="02010609060101010101" pitchFamily="49" charset="-122"/>
                <a:ea typeface="黑体" panose="02010609060101010101" pitchFamily="49" charset="-122"/>
              </a:rPr>
              <a:t>中心三层</a:t>
            </a:r>
            <a:endParaRPr lang="en-US" altLang="zh-CN" sz="1400" b="1" dirty="0" smtClean="0">
              <a:latin typeface="黑体" panose="02010609060101010101" pitchFamily="49" charset="-122"/>
              <a:ea typeface="黑体" panose="02010609060101010101" pitchFamily="49" charset="-122"/>
            </a:endParaRPr>
          </a:p>
          <a:p>
            <a:endParaRPr lang="en-US" altLang="zh-CN" sz="1400" b="1" dirty="0">
              <a:latin typeface="黑体" panose="02010609060101010101" pitchFamily="49" charset="-122"/>
              <a:ea typeface="黑体" panose="02010609060101010101" pitchFamily="49" charset="-122"/>
            </a:endParaRPr>
          </a:p>
          <a:p>
            <a:r>
              <a:rPr lang="zh-CN" altLang="en-US" sz="1400" b="1" dirty="0">
                <a:latin typeface="黑体" panose="02010609060101010101" pitchFamily="49" charset="-122"/>
                <a:ea typeface="黑体" panose="02010609060101010101" pitchFamily="49" charset="-122"/>
              </a:rPr>
              <a:t>邮箱：</a:t>
            </a:r>
            <a:r>
              <a:rPr lang="en-US" altLang="zh-CN" sz="1400" b="1" dirty="0" smtClean="0">
                <a:latin typeface="黑体" panose="02010609060101010101" pitchFamily="49" charset="-122"/>
                <a:ea typeface="黑体" panose="02010609060101010101" pitchFamily="49" charset="-122"/>
              </a:rPr>
              <a:t>securities@capitalwater.cn</a:t>
            </a:r>
            <a:endParaRPr lang="zh-CN" altLang="zh-CN" sz="1400" b="1"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3144761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123"/>
          <p:cNvGraphicFramePr>
            <a:graphicFrameLocks noGrp="1"/>
          </p:cNvGraphicFramePr>
          <p:nvPr>
            <p:extLst>
              <p:ext uri="{D42A27DB-BD31-4B8C-83A1-F6EECF244321}">
                <p14:modId xmlns:p14="http://schemas.microsoft.com/office/powerpoint/2010/main" val="4241266261"/>
              </p:ext>
            </p:extLst>
          </p:nvPr>
        </p:nvGraphicFramePr>
        <p:xfrm>
          <a:off x="2411413" y="2349500"/>
          <a:ext cx="5328592" cy="1707838"/>
        </p:xfrm>
        <a:graphic>
          <a:graphicData uri="http://schemas.openxmlformats.org/drawingml/2006/table">
            <a:tbl>
              <a:tblPr/>
              <a:tblGrid>
                <a:gridCol w="5328592"/>
              </a:tblGrid>
              <a:tr h="37915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400" b="1" i="0" u="none" strike="noStrike" cap="none" normalizeH="0" baseline="0" dirty="0" smtClean="0">
                          <a:ln>
                            <a:noFill/>
                          </a:ln>
                          <a:solidFill>
                            <a:schemeClr val="tx1"/>
                          </a:solidFill>
                          <a:effectLst/>
                          <a:latin typeface="楷体_GB2312" pitchFamily="49" charset="-122"/>
                          <a:ea typeface="楷体_GB2312" pitchFamily="49" charset="-122"/>
                        </a:rPr>
                        <a:t>第一章    </a:t>
                      </a:r>
                      <a:r>
                        <a:rPr kumimoji="0" lang="zh-CN" altLang="en-US" sz="1400" b="1" i="0" u="none" strike="noStrike" kern="1200" cap="none" normalizeH="0" baseline="0" dirty="0" smtClean="0">
                          <a:ln>
                            <a:noFill/>
                          </a:ln>
                          <a:solidFill>
                            <a:schemeClr val="tx1"/>
                          </a:solidFill>
                          <a:effectLst/>
                          <a:latin typeface="楷体_GB2312" pitchFamily="49" charset="-122"/>
                          <a:ea typeface="楷体_GB2312" pitchFamily="49" charset="-122"/>
                          <a:cs typeface="+mn-cs"/>
                        </a:rPr>
                        <a:t>公司基本情况</a:t>
                      </a:r>
                    </a:p>
                  </a:txBody>
                  <a:tcPr marL="90000" marR="90000" marT="46811" marB="46811" anchor="b" horzOverflow="overflow">
                    <a:lnL>
                      <a:noFill/>
                    </a:lnL>
                    <a:lnR>
                      <a:noFill/>
                    </a:lnR>
                    <a:lnT>
                      <a:noFill/>
                    </a:lnT>
                    <a:lnB w="12700" cap="flat" cmpd="sng" algn="ctr">
                      <a:solidFill>
                        <a:srgbClr val="0000FF"/>
                      </a:solidFill>
                      <a:prstDash val="solid"/>
                      <a:round/>
                      <a:headEnd type="none" w="med" len="med"/>
                      <a:tailEnd type="none" w="med" len="med"/>
                    </a:lnB>
                    <a:lnTlToBr>
                      <a:noFill/>
                    </a:lnTlToBr>
                    <a:lnBlToTr>
                      <a:noFill/>
                    </a:lnBlToTr>
                    <a:noFill/>
                  </a:tcPr>
                </a:tc>
              </a:tr>
              <a:tr h="668427">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zh-CN" altLang="en-US" sz="1400" b="1" i="0" u="none" strike="noStrike" cap="none" normalizeH="0" baseline="0" dirty="0" smtClean="0">
                          <a:ln>
                            <a:noFill/>
                          </a:ln>
                          <a:solidFill>
                            <a:schemeClr val="tx1"/>
                          </a:solidFill>
                          <a:effectLst/>
                          <a:latin typeface="楷体_GB2312" pitchFamily="49" charset="-122"/>
                          <a:ea typeface="楷体_GB2312" pitchFamily="49" charset="-122"/>
                        </a:rPr>
                        <a:t>第二章    公司竞争优势</a:t>
                      </a:r>
                      <a:endParaRPr kumimoji="0" lang="zh-CN" altLang="en-US" sz="1400" b="1" i="0" u="none" strike="noStrike" kern="1200" cap="none" normalizeH="0" baseline="0" dirty="0" smtClean="0">
                        <a:ln>
                          <a:noFill/>
                        </a:ln>
                        <a:solidFill>
                          <a:schemeClr val="tx1"/>
                        </a:solidFill>
                        <a:effectLst/>
                        <a:latin typeface="楷体_GB2312" pitchFamily="49" charset="-122"/>
                        <a:ea typeface="楷体_GB2312" pitchFamily="49" charset="-122"/>
                        <a:cs typeface="+mn-cs"/>
                      </a:endParaRPr>
                    </a:p>
                  </a:txBody>
                  <a:tcPr marL="90000" marR="90000" marT="46811" marB="46811" anchor="b" horzOverflow="overflow">
                    <a:lnL>
                      <a:noFill/>
                    </a:lnL>
                    <a:lnR>
                      <a:noFill/>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r>
              <a:tr h="660255">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zh-CN" altLang="en-US" sz="1400" b="1" i="0" u="none" strike="noStrike" cap="none" normalizeH="0" baseline="0" dirty="0" smtClean="0">
                          <a:ln>
                            <a:noFill/>
                          </a:ln>
                          <a:solidFill>
                            <a:schemeClr val="tx1"/>
                          </a:solidFill>
                          <a:effectLst/>
                          <a:latin typeface="楷体_GB2312" pitchFamily="49" charset="-122"/>
                          <a:ea typeface="楷体_GB2312" pitchFamily="49" charset="-122"/>
                        </a:rPr>
                        <a:t>第三章    公司战略</a:t>
                      </a:r>
                      <a:endParaRPr kumimoji="0" lang="zh-CN" altLang="en-US" sz="1400" b="1" i="0" u="none" strike="noStrike" kern="1200" cap="none" normalizeH="0" baseline="0" dirty="0" smtClean="0">
                        <a:ln>
                          <a:noFill/>
                        </a:ln>
                        <a:solidFill>
                          <a:schemeClr val="tx1"/>
                        </a:solidFill>
                        <a:effectLst/>
                        <a:latin typeface="楷体_GB2312" pitchFamily="49" charset="-122"/>
                        <a:ea typeface="楷体_GB2312" pitchFamily="49" charset="-122"/>
                        <a:cs typeface="+mn-cs"/>
                      </a:endParaRPr>
                    </a:p>
                  </a:txBody>
                  <a:tcPr marL="90000" marR="90000" marT="46811" marB="46811" anchor="b" horzOverflow="overflow">
                    <a:lnL>
                      <a:noFill/>
                    </a:lnL>
                    <a:lnR>
                      <a:noFill/>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r>
            </a:tbl>
          </a:graphicData>
        </a:graphic>
      </p:graphicFrame>
      <p:sp>
        <p:nvSpPr>
          <p:cNvPr id="5129" name="TextBox 11"/>
          <p:cNvSpPr txBox="1">
            <a:spLocks noChangeArrowheads="1"/>
          </p:cNvSpPr>
          <p:nvPr/>
        </p:nvSpPr>
        <p:spPr bwMode="auto">
          <a:xfrm>
            <a:off x="179388" y="476250"/>
            <a:ext cx="6624637" cy="523875"/>
          </a:xfrm>
          <a:prstGeom prst="rect">
            <a:avLst/>
          </a:prstGeom>
          <a:noFill/>
          <a:ln w="9525">
            <a:noFill/>
            <a:miter lim="800000"/>
            <a:headEnd/>
            <a:tailEnd/>
          </a:ln>
        </p:spPr>
        <p:txBody>
          <a:bodyPr>
            <a:spAutoFit/>
          </a:bodyPr>
          <a:lstStyle/>
          <a:p>
            <a:r>
              <a:rPr lang="zh-CN" altLang="en-US" sz="2800" b="1" dirty="0">
                <a:solidFill>
                  <a:srgbClr val="002060"/>
                </a:solidFill>
                <a:latin typeface="隶书" pitchFamily="49" charset="-122"/>
                <a:ea typeface="隶书" pitchFamily="49" charset="-122"/>
              </a:rPr>
              <a:t>国内领先</a:t>
            </a:r>
            <a:r>
              <a:rPr lang="zh-CN" altLang="en-US" sz="2800" b="1" dirty="0" smtClean="0">
                <a:solidFill>
                  <a:srgbClr val="002060"/>
                </a:solidFill>
                <a:latin typeface="隶书" pitchFamily="49" charset="-122"/>
                <a:ea typeface="隶书" pitchFamily="49" charset="-122"/>
              </a:rPr>
              <a:t>的环境</a:t>
            </a:r>
            <a:r>
              <a:rPr lang="zh-CN" altLang="en-US" sz="2800" b="1" dirty="0">
                <a:solidFill>
                  <a:srgbClr val="002060"/>
                </a:solidFill>
                <a:latin typeface="隶书" pitchFamily="49" charset="-122"/>
                <a:ea typeface="隶书" pitchFamily="49" charset="-122"/>
              </a:rPr>
              <a:t>综合服务商</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250825" y="3079750"/>
            <a:ext cx="5580063" cy="923330"/>
          </a:xfrm>
          <a:prstGeom prst="rect">
            <a:avLst/>
          </a:prstGeom>
          <a:noFill/>
          <a:ln w="9525">
            <a:noFill/>
            <a:miter lim="800000"/>
            <a:headEnd/>
            <a:tailEnd/>
          </a:ln>
        </p:spPr>
        <p:txBody>
          <a:bodyPr>
            <a:spAutoFit/>
          </a:bodyPr>
          <a:lstStyle/>
          <a:p>
            <a:pPr algn="ctr">
              <a:spcBef>
                <a:spcPct val="50000"/>
              </a:spcBef>
            </a:pPr>
            <a:r>
              <a:rPr lang="zh-CN" altLang="en-US" sz="1800" b="1" dirty="0">
                <a:latin typeface="黑体" panose="02010609060101010101" pitchFamily="49" charset="-122"/>
                <a:ea typeface="黑体" panose="02010609060101010101" pitchFamily="49" charset="-122"/>
              </a:rPr>
              <a:t>第一章</a:t>
            </a:r>
          </a:p>
          <a:p>
            <a:pPr algn="ctr"/>
            <a:endParaRPr lang="en-US" altLang="zh-CN" sz="1800" b="1" dirty="0">
              <a:latin typeface="黑体" panose="02010609060101010101" pitchFamily="49" charset="-122"/>
              <a:ea typeface="黑体" panose="02010609060101010101" pitchFamily="49" charset="-122"/>
            </a:endParaRPr>
          </a:p>
          <a:p>
            <a:pPr algn="ctr"/>
            <a:r>
              <a:rPr lang="zh-CN" altLang="en-US" sz="1800" b="1" dirty="0">
                <a:latin typeface="黑体" panose="02010609060101010101" pitchFamily="49" charset="-122"/>
                <a:ea typeface="黑体" panose="02010609060101010101" pitchFamily="49" charset="-122"/>
              </a:rPr>
              <a:t>公司基本情况</a:t>
            </a:r>
            <a:endParaRPr lang="en-US" altLang="zh-CN" sz="1800"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ChangeArrowheads="1"/>
          </p:cNvSpPr>
          <p:nvPr/>
        </p:nvSpPr>
        <p:spPr bwMode="auto">
          <a:xfrm>
            <a:off x="467544" y="1052736"/>
            <a:ext cx="8424936" cy="504056"/>
          </a:xfrm>
          <a:prstGeom prst="rect">
            <a:avLst/>
          </a:prstGeom>
          <a:noFill/>
          <a:ln/>
        </p:spPr>
        <p:style>
          <a:lnRef idx="0">
            <a:schemeClr val="accent2"/>
          </a:lnRef>
          <a:fillRef idx="3">
            <a:schemeClr val="accent2"/>
          </a:fillRef>
          <a:effectRef idx="3">
            <a:schemeClr val="accent2"/>
          </a:effectRef>
          <a:fontRef idx="minor">
            <a:schemeClr val="lt1"/>
          </a:fontRef>
        </p:style>
        <p:txBody>
          <a:bodyPr wrap="none" anchor="ctr"/>
          <a:lstStyle/>
          <a:p>
            <a:r>
              <a:rPr kumimoji="1" lang="zh-CN" altLang="en-US" sz="18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*“沪港通”标的公司     </a:t>
            </a:r>
            <a:r>
              <a:rPr kumimoji="1" lang="zh-CN" altLang="en-US" sz="18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*沪深</a:t>
            </a:r>
            <a:r>
              <a:rPr kumimoji="1" lang="en-US" altLang="zh-CN" sz="18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300</a:t>
            </a:r>
            <a:r>
              <a:rPr kumimoji="1" lang="zh-CN" altLang="en-US" sz="18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指数</a:t>
            </a:r>
          </a:p>
        </p:txBody>
      </p:sp>
      <p:sp>
        <p:nvSpPr>
          <p:cNvPr id="10250" name="Line 6"/>
          <p:cNvSpPr>
            <a:spLocks noChangeShapeType="1"/>
          </p:cNvSpPr>
          <p:nvPr/>
        </p:nvSpPr>
        <p:spPr bwMode="auto">
          <a:xfrm>
            <a:off x="5224055" y="1913363"/>
            <a:ext cx="0" cy="481187"/>
          </a:xfrm>
          <a:prstGeom prst="line">
            <a:avLst/>
          </a:prstGeom>
          <a:noFill/>
          <a:ln w="9525">
            <a:noFill/>
            <a:round/>
            <a:headEnd type="none" w="sm" len="sm"/>
            <a:tailEnd type="none" w="sm" len="sm"/>
          </a:ln>
        </p:spPr>
        <p:txBody>
          <a:bodyPr/>
          <a:lstStyle/>
          <a:p>
            <a:endParaRPr lang="zh-CN" altLang="en-US"/>
          </a:p>
        </p:txBody>
      </p:sp>
      <p:sp>
        <p:nvSpPr>
          <p:cNvPr id="2" name="Text Box 15"/>
          <p:cNvSpPr txBox="1">
            <a:spLocks noChangeArrowheads="1"/>
          </p:cNvSpPr>
          <p:nvPr/>
        </p:nvSpPr>
        <p:spPr bwMode="auto">
          <a:xfrm>
            <a:off x="467544" y="1988840"/>
            <a:ext cx="4680520" cy="2419124"/>
          </a:xfrm>
          <a:prstGeom prst="rect">
            <a:avLst/>
          </a:prstGeom>
          <a:solidFill>
            <a:schemeClr val="bg1">
              <a:alpha val="46000"/>
            </a:schemeClr>
          </a:solidFill>
          <a:ln w="9525" algn="ctr">
            <a:solidFill>
              <a:schemeClr val="tx1"/>
            </a:solidFill>
            <a:miter lim="800000"/>
            <a:headEnd/>
            <a:tailEnd/>
          </a:ln>
        </p:spPr>
        <p:txBody>
          <a:bodyPr wrap="square" anchor="ctr">
            <a:spAutoFit/>
          </a:bodyPr>
          <a:lstStyle>
            <a:lvl1pPr eaLnBrk="0" hangingPunct="0">
              <a:defRPr sz="3600">
                <a:solidFill>
                  <a:schemeClr val="tx1"/>
                </a:solidFill>
                <a:latin typeface="Arial" pitchFamily="34" charset="0"/>
                <a:ea typeface="宋体" pitchFamily="2" charset="-122"/>
              </a:defRPr>
            </a:lvl1pPr>
            <a:lvl2pPr marL="742950" indent="-285750" eaLnBrk="0" hangingPunct="0">
              <a:defRPr sz="3600">
                <a:solidFill>
                  <a:schemeClr val="tx1"/>
                </a:solidFill>
                <a:latin typeface="Arial" pitchFamily="34" charset="0"/>
                <a:ea typeface="宋体" pitchFamily="2" charset="-122"/>
              </a:defRPr>
            </a:lvl2pPr>
            <a:lvl3pPr marL="1143000" indent="-228600" eaLnBrk="0" hangingPunct="0">
              <a:defRPr sz="3600">
                <a:solidFill>
                  <a:schemeClr val="tx1"/>
                </a:solidFill>
                <a:latin typeface="Arial" pitchFamily="34" charset="0"/>
                <a:ea typeface="宋体" pitchFamily="2" charset="-122"/>
              </a:defRPr>
            </a:lvl3pPr>
            <a:lvl4pPr marL="1600200" indent="-228600" eaLnBrk="0" hangingPunct="0">
              <a:defRPr sz="3600">
                <a:solidFill>
                  <a:schemeClr val="tx1"/>
                </a:solidFill>
                <a:latin typeface="Arial" pitchFamily="34" charset="0"/>
                <a:ea typeface="宋体" pitchFamily="2" charset="-122"/>
              </a:defRPr>
            </a:lvl4pPr>
            <a:lvl5pPr marL="2057400" indent="-228600" eaLnBrk="0" hangingPunct="0">
              <a:defRPr sz="3600">
                <a:solidFill>
                  <a:schemeClr val="tx1"/>
                </a:solidFill>
                <a:latin typeface="Arial" pitchFamily="34" charset="0"/>
                <a:ea typeface="宋体" pitchFamily="2" charset="-122"/>
              </a:defRPr>
            </a:lvl5pPr>
            <a:lvl6pPr marL="2514600" indent="-228600" algn="ctr" eaLnBrk="0" fontAlgn="base" hangingPunct="0">
              <a:spcBef>
                <a:spcPct val="0"/>
              </a:spcBef>
              <a:spcAft>
                <a:spcPct val="0"/>
              </a:spcAft>
              <a:defRPr sz="3600">
                <a:solidFill>
                  <a:schemeClr val="tx1"/>
                </a:solidFill>
                <a:latin typeface="Arial" pitchFamily="34" charset="0"/>
                <a:ea typeface="宋体" pitchFamily="2" charset="-122"/>
              </a:defRPr>
            </a:lvl6pPr>
            <a:lvl7pPr marL="2971800" indent="-228600" algn="ctr" eaLnBrk="0" fontAlgn="base" hangingPunct="0">
              <a:spcBef>
                <a:spcPct val="0"/>
              </a:spcBef>
              <a:spcAft>
                <a:spcPct val="0"/>
              </a:spcAft>
              <a:defRPr sz="3600">
                <a:solidFill>
                  <a:schemeClr val="tx1"/>
                </a:solidFill>
                <a:latin typeface="Arial" pitchFamily="34" charset="0"/>
                <a:ea typeface="宋体" pitchFamily="2" charset="-122"/>
              </a:defRPr>
            </a:lvl7pPr>
            <a:lvl8pPr marL="3429000" indent="-228600" algn="ctr" eaLnBrk="0" fontAlgn="base" hangingPunct="0">
              <a:spcBef>
                <a:spcPct val="0"/>
              </a:spcBef>
              <a:spcAft>
                <a:spcPct val="0"/>
              </a:spcAft>
              <a:defRPr sz="3600">
                <a:solidFill>
                  <a:schemeClr val="tx1"/>
                </a:solidFill>
                <a:latin typeface="Arial" pitchFamily="34" charset="0"/>
                <a:ea typeface="宋体" pitchFamily="2" charset="-122"/>
              </a:defRPr>
            </a:lvl8pPr>
            <a:lvl9pPr marL="3886200" indent="-228600" algn="ctr" eaLnBrk="0" fontAlgn="base" hangingPunct="0">
              <a:spcBef>
                <a:spcPct val="0"/>
              </a:spcBef>
              <a:spcAft>
                <a:spcPct val="0"/>
              </a:spcAft>
              <a:defRPr sz="3600">
                <a:solidFill>
                  <a:schemeClr val="tx1"/>
                </a:solidFill>
                <a:latin typeface="Arial" pitchFamily="34" charset="0"/>
                <a:ea typeface="宋体" pitchFamily="2" charset="-122"/>
              </a:defRPr>
            </a:lvl9pPr>
          </a:lstStyle>
          <a:p>
            <a:pPr eaLnBrk="1" hangingPunct="1">
              <a:lnSpc>
                <a:spcPct val="140000"/>
              </a:lnSpc>
              <a:spcBef>
                <a:spcPts val="0"/>
              </a:spcBef>
              <a:buClr>
                <a:schemeClr val="accent2"/>
              </a:buClr>
              <a:buSzPct val="90000"/>
              <a:buFont typeface="Wingdings" pitchFamily="2" charset="2"/>
              <a:buChar char="u"/>
              <a:defRPr/>
            </a:pPr>
            <a:r>
              <a:rPr lang="zh-CN" altLang="en-US" sz="1200" b="1" dirty="0" smtClean="0">
                <a:latin typeface="黑体" pitchFamily="2" charset="-122"/>
                <a:ea typeface="黑体" pitchFamily="2" charset="-122"/>
              </a:rPr>
              <a:t> 公司在行业市场中确立了领先的市场地位和强大的品牌影响，树立起了国内民族水务旗舰企业的号召力。</a:t>
            </a:r>
            <a:endParaRPr lang="en-US" altLang="zh-CN" sz="1200" b="1" dirty="0" smtClean="0">
              <a:latin typeface="黑体" pitchFamily="2" charset="-122"/>
              <a:ea typeface="黑体" pitchFamily="2" charset="-122"/>
            </a:endParaRPr>
          </a:p>
          <a:p>
            <a:pPr eaLnBrk="1" hangingPunct="1">
              <a:lnSpc>
                <a:spcPct val="140000"/>
              </a:lnSpc>
              <a:spcBef>
                <a:spcPts val="0"/>
              </a:spcBef>
              <a:buClr>
                <a:schemeClr val="accent2"/>
              </a:buClr>
              <a:buSzPct val="90000"/>
              <a:buFont typeface="Wingdings" pitchFamily="2" charset="2"/>
              <a:buChar char="u"/>
              <a:defRPr/>
            </a:pPr>
            <a:r>
              <a:rPr lang="zh-CN" altLang="en-US" sz="1200" b="1" dirty="0" smtClean="0">
                <a:latin typeface="黑体" pitchFamily="2" charset="-122"/>
                <a:ea typeface="黑体" pitchFamily="2" charset="-122"/>
              </a:rPr>
              <a:t> 连续</a:t>
            </a:r>
            <a:r>
              <a:rPr lang="en-US" altLang="zh-CN" sz="1200" b="1" dirty="0" smtClean="0">
                <a:latin typeface="黑体" pitchFamily="2" charset="-122"/>
                <a:ea typeface="黑体" pitchFamily="2" charset="-122"/>
              </a:rPr>
              <a:t>12</a:t>
            </a:r>
            <a:r>
              <a:rPr lang="zh-CN" altLang="en-US" sz="1200" b="1" dirty="0" smtClean="0">
                <a:latin typeface="黑体" pitchFamily="2" charset="-122"/>
                <a:ea typeface="黑体" pitchFamily="2" charset="-122"/>
              </a:rPr>
              <a:t>年被业内媒体评选为“中国水业十大影响力企业”</a:t>
            </a:r>
            <a:endParaRPr lang="en-US" altLang="zh-CN" sz="1200" b="1" dirty="0" smtClean="0">
              <a:latin typeface="黑体" pitchFamily="2" charset="-122"/>
              <a:ea typeface="黑体" pitchFamily="2" charset="-122"/>
            </a:endParaRPr>
          </a:p>
          <a:p>
            <a:pPr eaLnBrk="1" hangingPunct="1">
              <a:lnSpc>
                <a:spcPct val="140000"/>
              </a:lnSpc>
              <a:spcBef>
                <a:spcPts val="0"/>
              </a:spcBef>
              <a:buClr>
                <a:schemeClr val="accent2"/>
              </a:buClr>
              <a:buSzPct val="90000"/>
              <a:buFont typeface="Wingdings" pitchFamily="2" charset="2"/>
              <a:buChar char="u"/>
              <a:defRPr/>
            </a:pPr>
            <a:r>
              <a:rPr lang="zh-CN" altLang="en-US" sz="1200" b="1" dirty="0" smtClean="0">
                <a:latin typeface="黑体" pitchFamily="2" charset="-122"/>
                <a:ea typeface="黑体" pitchFamily="2" charset="-122"/>
              </a:rPr>
              <a:t> </a:t>
            </a:r>
            <a:r>
              <a:rPr lang="en-US" altLang="zh-CN" sz="1200" b="1" dirty="0" smtClean="0">
                <a:latin typeface="黑体" pitchFamily="2" charset="-122"/>
                <a:ea typeface="黑体" pitchFamily="2" charset="-122"/>
              </a:rPr>
              <a:t>2008</a:t>
            </a:r>
            <a:r>
              <a:rPr lang="zh-CN" altLang="en-US" sz="1200" b="1" dirty="0" smtClean="0">
                <a:latin typeface="黑体" pitchFamily="2" charset="-122"/>
                <a:ea typeface="黑体" pitchFamily="2" charset="-122"/>
              </a:rPr>
              <a:t>年获“全国环境品牌影响力企业”</a:t>
            </a:r>
            <a:endParaRPr lang="en-US" altLang="zh-CN" sz="1200" b="1" dirty="0" smtClean="0">
              <a:latin typeface="黑体" pitchFamily="2" charset="-122"/>
              <a:ea typeface="黑体" pitchFamily="2" charset="-122"/>
            </a:endParaRPr>
          </a:p>
          <a:p>
            <a:pPr eaLnBrk="1" hangingPunct="1">
              <a:lnSpc>
                <a:spcPct val="140000"/>
              </a:lnSpc>
              <a:spcBef>
                <a:spcPts val="0"/>
              </a:spcBef>
              <a:buClr>
                <a:schemeClr val="accent2"/>
              </a:buClr>
              <a:buSzPct val="90000"/>
              <a:buFont typeface="Wingdings" pitchFamily="2" charset="2"/>
              <a:buChar char="u"/>
              <a:defRPr/>
            </a:pPr>
            <a:r>
              <a:rPr lang="en-US" altLang="zh-CN" sz="1200" b="1" dirty="0" smtClean="0">
                <a:latin typeface="黑体" pitchFamily="2" charset="-122"/>
                <a:ea typeface="黑体" pitchFamily="2" charset="-122"/>
              </a:rPr>
              <a:t> 2010</a:t>
            </a:r>
            <a:r>
              <a:rPr lang="zh-CN" altLang="en-US" sz="1200" b="1" dirty="0" smtClean="0">
                <a:latin typeface="黑体" pitchFamily="2" charset="-122"/>
                <a:ea typeface="黑体" pitchFamily="2" charset="-122"/>
              </a:rPr>
              <a:t>年获“全国知名水务企业”</a:t>
            </a:r>
            <a:endParaRPr lang="en-US" altLang="zh-CN" sz="1200" b="1" dirty="0" smtClean="0">
              <a:latin typeface="黑体" pitchFamily="2" charset="-122"/>
              <a:ea typeface="黑体" pitchFamily="2" charset="-122"/>
            </a:endParaRPr>
          </a:p>
          <a:p>
            <a:pPr eaLnBrk="1" hangingPunct="1">
              <a:lnSpc>
                <a:spcPct val="140000"/>
              </a:lnSpc>
              <a:spcBef>
                <a:spcPts val="0"/>
              </a:spcBef>
              <a:buClr>
                <a:schemeClr val="accent2"/>
              </a:buClr>
              <a:buSzPct val="90000"/>
              <a:buFont typeface="Wingdings" pitchFamily="2" charset="2"/>
              <a:buChar char="u"/>
              <a:defRPr/>
            </a:pPr>
            <a:r>
              <a:rPr lang="en-US" altLang="zh-CN" sz="1200" b="1" dirty="0" smtClean="0">
                <a:latin typeface="黑体" pitchFamily="2" charset="-122"/>
                <a:ea typeface="黑体" pitchFamily="2" charset="-122"/>
              </a:rPr>
              <a:t> 2010</a:t>
            </a:r>
            <a:r>
              <a:rPr lang="zh-CN" altLang="en-US" sz="1200" b="1" dirty="0" smtClean="0">
                <a:latin typeface="黑体" pitchFamily="2" charset="-122"/>
                <a:ea typeface="黑体" pitchFamily="2" charset="-122"/>
              </a:rPr>
              <a:t>年获国际水协颁发的“创新规划奖”</a:t>
            </a:r>
            <a:endParaRPr lang="en-US" altLang="zh-CN" sz="1200" b="1" dirty="0" smtClean="0">
              <a:latin typeface="黑体" pitchFamily="2" charset="-122"/>
              <a:ea typeface="黑体" pitchFamily="2" charset="-122"/>
            </a:endParaRPr>
          </a:p>
          <a:p>
            <a:pPr eaLnBrk="1" hangingPunct="1">
              <a:lnSpc>
                <a:spcPct val="140000"/>
              </a:lnSpc>
              <a:spcBef>
                <a:spcPts val="0"/>
              </a:spcBef>
              <a:buClr>
                <a:schemeClr val="accent2"/>
              </a:buClr>
              <a:buSzPct val="90000"/>
              <a:buFont typeface="Wingdings" pitchFamily="2" charset="2"/>
              <a:buChar char="u"/>
              <a:defRPr/>
            </a:pPr>
            <a:r>
              <a:rPr lang="zh-CN" altLang="en-US" sz="1200" b="1" dirty="0" smtClean="0">
                <a:latin typeface="黑体" pitchFamily="2" charset="-122"/>
                <a:ea typeface="黑体" pitchFamily="2" charset="-122"/>
              </a:rPr>
              <a:t> 公司先后入选上证</a:t>
            </a:r>
            <a:r>
              <a:rPr lang="en-US" altLang="zh-CN" sz="1200" b="1" dirty="0" smtClean="0">
                <a:latin typeface="黑体" pitchFamily="2" charset="-122"/>
                <a:ea typeface="黑体" pitchFamily="2" charset="-122"/>
              </a:rPr>
              <a:t>50</a:t>
            </a:r>
            <a:r>
              <a:rPr lang="zh-CN" altLang="en-US" sz="1200" b="1" dirty="0" smtClean="0">
                <a:latin typeface="黑体" pitchFamily="2" charset="-122"/>
                <a:ea typeface="黑体" pitchFamily="2" charset="-122"/>
              </a:rPr>
              <a:t>指数、上证</a:t>
            </a:r>
            <a:r>
              <a:rPr lang="en-US" altLang="zh-CN" sz="1200" b="1" dirty="0" smtClean="0">
                <a:latin typeface="黑体" pitchFamily="2" charset="-122"/>
                <a:ea typeface="黑体" pitchFamily="2" charset="-122"/>
              </a:rPr>
              <a:t>180</a:t>
            </a:r>
            <a:r>
              <a:rPr lang="zh-CN" altLang="en-US" sz="1200" b="1" dirty="0" smtClean="0">
                <a:latin typeface="黑体" pitchFamily="2" charset="-122"/>
                <a:ea typeface="黑体" pitchFamily="2" charset="-122"/>
              </a:rPr>
              <a:t>指数、上证红利指数、沪深</a:t>
            </a:r>
            <a:r>
              <a:rPr lang="en-US" altLang="zh-CN" sz="1200" b="1" dirty="0" smtClean="0">
                <a:latin typeface="黑体" pitchFamily="2" charset="-122"/>
                <a:ea typeface="黑体" pitchFamily="2" charset="-122"/>
              </a:rPr>
              <a:t>300</a:t>
            </a:r>
            <a:r>
              <a:rPr lang="zh-CN" altLang="en-US" sz="1200" b="1" dirty="0" smtClean="0">
                <a:latin typeface="黑体" pitchFamily="2" charset="-122"/>
                <a:ea typeface="黑体" pitchFamily="2" charset="-122"/>
              </a:rPr>
              <a:t>指数、道琼斯</a:t>
            </a:r>
            <a:r>
              <a:rPr lang="en-US" altLang="zh-CN" sz="1200" b="1" dirty="0" smtClean="0">
                <a:latin typeface="黑体" pitchFamily="2" charset="-122"/>
                <a:ea typeface="黑体" pitchFamily="2" charset="-122"/>
              </a:rPr>
              <a:t>88</a:t>
            </a:r>
            <a:r>
              <a:rPr lang="zh-CN" altLang="en-US" sz="1200" b="1" dirty="0" smtClean="0">
                <a:latin typeface="黑体" pitchFamily="2" charset="-122"/>
                <a:ea typeface="黑体" pitchFamily="2" charset="-122"/>
              </a:rPr>
              <a:t>等指数。</a:t>
            </a:r>
          </a:p>
          <a:p>
            <a:pPr eaLnBrk="1" hangingPunct="1">
              <a:lnSpc>
                <a:spcPct val="140000"/>
              </a:lnSpc>
              <a:spcBef>
                <a:spcPts val="0"/>
              </a:spcBef>
              <a:buClr>
                <a:schemeClr val="accent2"/>
              </a:buClr>
              <a:buSzPct val="90000"/>
              <a:buFont typeface="Wingdings" pitchFamily="2" charset="2"/>
              <a:buChar char="u"/>
              <a:defRPr/>
            </a:pPr>
            <a:r>
              <a:rPr lang="zh-CN" altLang="en-US" sz="1200" b="1" dirty="0" smtClean="0">
                <a:latin typeface="黑体" pitchFamily="2" charset="-122"/>
                <a:ea typeface="黑体" pitchFamily="2" charset="-122"/>
              </a:rPr>
              <a:t> 公司品牌荣获</a:t>
            </a:r>
            <a:r>
              <a:rPr lang="en-US" altLang="zh-CN" sz="1200" b="1" dirty="0" smtClean="0">
                <a:latin typeface="黑体" pitchFamily="2" charset="-122"/>
                <a:ea typeface="黑体" pitchFamily="2" charset="-122"/>
              </a:rPr>
              <a:t>CCTV</a:t>
            </a:r>
            <a:r>
              <a:rPr lang="zh-CN" altLang="zh-CN" sz="1200" b="1" dirty="0" smtClean="0">
                <a:latin typeface="黑体" pitchFamily="2" charset="-122"/>
                <a:ea typeface="黑体" pitchFamily="2" charset="-122"/>
              </a:rPr>
              <a:t>“</a:t>
            </a:r>
            <a:r>
              <a:rPr lang="en-US" altLang="zh-CN" sz="1200" b="1" dirty="0" smtClean="0">
                <a:latin typeface="黑体" pitchFamily="2" charset="-122"/>
                <a:ea typeface="黑体" pitchFamily="2" charset="-122"/>
              </a:rPr>
              <a:t>2012</a:t>
            </a:r>
            <a:r>
              <a:rPr lang="zh-CN" altLang="zh-CN" sz="1200" b="1" dirty="0" smtClean="0">
                <a:latin typeface="黑体" pitchFamily="2" charset="-122"/>
                <a:ea typeface="黑体" pitchFamily="2" charset="-122"/>
              </a:rPr>
              <a:t>中国品牌年度大奖”</a:t>
            </a:r>
            <a:r>
              <a:rPr lang="zh-CN" altLang="en-US" sz="1200" b="1" dirty="0" smtClean="0">
                <a:latin typeface="黑体" pitchFamily="2" charset="-122"/>
                <a:ea typeface="黑体" pitchFamily="2" charset="-122"/>
              </a:rPr>
              <a:t>。</a:t>
            </a:r>
            <a:endParaRPr lang="en-US" altLang="zh-CN" sz="1200" b="1" dirty="0" smtClean="0">
              <a:latin typeface="黑体" pitchFamily="2" charset="-122"/>
              <a:ea typeface="黑体" pitchFamily="2" charset="-122"/>
            </a:endParaRPr>
          </a:p>
        </p:txBody>
      </p:sp>
      <p:sp>
        <p:nvSpPr>
          <p:cNvPr id="20" name="Rectangle 2"/>
          <p:cNvSpPr txBox="1">
            <a:spLocks noChangeArrowheads="1"/>
          </p:cNvSpPr>
          <p:nvPr/>
        </p:nvSpPr>
        <p:spPr bwMode="auto">
          <a:xfrm>
            <a:off x="0" y="610235"/>
            <a:ext cx="7867650" cy="33855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zh-CN" altLang="en-US" sz="1600" b="1" kern="0" dirty="0" smtClean="0">
                <a:solidFill>
                  <a:schemeClr val="accent2">
                    <a:lumMod val="75000"/>
                  </a:schemeClr>
                </a:solidFill>
                <a:latin typeface="黑体" panose="02010609060101010101" pitchFamily="49" charset="-122"/>
                <a:ea typeface="黑体" panose="02010609060101010101" pitchFamily="49" charset="-122"/>
              </a:rPr>
              <a:t>公司基本情况</a:t>
            </a:r>
            <a:endParaRPr kumimoji="0" lang="zh-CN" altLang="en-US" sz="1600" b="1" i="0" u="none" strike="noStrike" kern="1200" cap="none" spc="0" normalizeH="0" baseline="0" noProof="0" dirty="0">
              <a:ln>
                <a:noFill/>
              </a:ln>
              <a:solidFill>
                <a:schemeClr val="accent2">
                  <a:lumMod val="75000"/>
                </a:schemeClr>
              </a:solidFill>
              <a:effectLst/>
              <a:uLnTx/>
              <a:uFillTx/>
              <a:latin typeface="黑体" panose="02010609060101010101" pitchFamily="49" charset="-122"/>
              <a:ea typeface="黑体" panose="02010609060101010101" pitchFamily="49" charset="-122"/>
            </a:endParaRPr>
          </a:p>
        </p:txBody>
      </p:sp>
      <p:pic>
        <p:nvPicPr>
          <p:cNvPr id="21" name="图片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0" y="4562021"/>
            <a:ext cx="3166524" cy="2107339"/>
          </a:xfrm>
          <a:prstGeom prst="rect">
            <a:avLst/>
          </a:prstGeom>
        </p:spPr>
      </p:pic>
      <p:pic>
        <p:nvPicPr>
          <p:cNvPr id="22" name="图片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8063" y="1988840"/>
            <a:ext cx="3651509" cy="2419124"/>
          </a:xfrm>
          <a:prstGeom prst="rect">
            <a:avLst/>
          </a:prstGeom>
        </p:spPr>
      </p:pic>
      <p:pic>
        <p:nvPicPr>
          <p:cNvPr id="23" name="图片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5124" y="4581128"/>
            <a:ext cx="3024336" cy="2088232"/>
          </a:xfrm>
          <a:prstGeom prst="rect">
            <a:avLst/>
          </a:prstGeom>
        </p:spPr>
      </p:pic>
      <p:pic>
        <p:nvPicPr>
          <p:cNvPr id="24" name="图片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56176" y="4562021"/>
            <a:ext cx="2987824" cy="2107339"/>
          </a:xfrm>
          <a:prstGeom prst="rect">
            <a:avLst/>
          </a:prstGeom>
        </p:spPr>
      </p:pic>
      <p:sp>
        <p:nvSpPr>
          <p:cNvPr id="10" name="Rectangle 4"/>
          <p:cNvSpPr>
            <a:spLocks noChangeArrowheads="1"/>
          </p:cNvSpPr>
          <p:nvPr/>
        </p:nvSpPr>
        <p:spPr bwMode="auto">
          <a:xfrm>
            <a:off x="454824" y="1556792"/>
            <a:ext cx="8424936" cy="504056"/>
          </a:xfrm>
          <a:prstGeom prst="rect">
            <a:avLst/>
          </a:prstGeom>
          <a:noFill/>
          <a:ln/>
        </p:spPr>
        <p:style>
          <a:lnRef idx="0">
            <a:schemeClr val="accent2"/>
          </a:lnRef>
          <a:fillRef idx="3">
            <a:schemeClr val="accent2"/>
          </a:fillRef>
          <a:effectRef idx="3">
            <a:schemeClr val="accent2"/>
          </a:effectRef>
          <a:fontRef idx="minor">
            <a:schemeClr val="lt1"/>
          </a:fontRef>
        </p:style>
        <p:txBody>
          <a:bodyPr wrap="none" anchor="ctr"/>
          <a:lstStyle/>
          <a:p>
            <a:pPr>
              <a:defRPr/>
            </a:pPr>
            <a:r>
              <a:rPr kumimoji="1" lang="zh-CN" altLang="en-US" sz="1400" b="1" dirty="0">
                <a:solidFill>
                  <a:schemeClr val="tx1"/>
                </a:solidFill>
                <a:latin typeface="宋体" pitchFamily="2" charset="-122"/>
                <a:ea typeface="楷体_GB2312" pitchFamily="49" charset="-122"/>
              </a:rPr>
              <a:t>中国水务行业标杆与领先企业</a:t>
            </a:r>
          </a:p>
        </p:txBody>
      </p:sp>
    </p:spTree>
    <p:extLst>
      <p:ext uri="{BB962C8B-B14F-4D97-AF65-F5344CB8AC3E}">
        <p14:creationId xmlns:p14="http://schemas.microsoft.com/office/powerpoint/2010/main" val="17128402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Line 3"/>
          <p:cNvSpPr>
            <a:spLocks noChangeShapeType="1"/>
          </p:cNvSpPr>
          <p:nvPr/>
        </p:nvSpPr>
        <p:spPr bwMode="auto">
          <a:xfrm>
            <a:off x="1069975" y="2166938"/>
            <a:ext cx="0" cy="43656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mtClean="0">
              <a:solidFill>
                <a:srgbClr val="000000"/>
              </a:solidFill>
              <a:latin typeface="Arial"/>
              <a:ea typeface="宋体" pitchFamily="2" charset="-122"/>
            </a:endParaRPr>
          </a:p>
        </p:txBody>
      </p:sp>
      <p:sp>
        <p:nvSpPr>
          <p:cNvPr id="18436" name="Line 4"/>
          <p:cNvSpPr>
            <a:spLocks noChangeShapeType="1"/>
          </p:cNvSpPr>
          <p:nvPr/>
        </p:nvSpPr>
        <p:spPr bwMode="auto">
          <a:xfrm>
            <a:off x="7573963" y="2166938"/>
            <a:ext cx="0" cy="43656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mtClean="0">
              <a:solidFill>
                <a:srgbClr val="000000"/>
              </a:solidFill>
              <a:latin typeface="Arial"/>
              <a:ea typeface="宋体" pitchFamily="2" charset="-122"/>
            </a:endParaRPr>
          </a:p>
        </p:txBody>
      </p:sp>
      <p:sp>
        <p:nvSpPr>
          <p:cNvPr id="18438" name="Rectangle 10"/>
          <p:cNvSpPr>
            <a:spLocks noChangeArrowheads="1"/>
          </p:cNvSpPr>
          <p:nvPr/>
        </p:nvSpPr>
        <p:spPr bwMode="auto">
          <a:xfrm>
            <a:off x="514276" y="4221088"/>
            <a:ext cx="8378204" cy="1200329"/>
          </a:xfrm>
          <a:prstGeom prst="rect">
            <a:avLst/>
          </a:prstGeom>
          <a:solidFill>
            <a:srgbClr val="FFFFCC">
              <a:alpha val="47842"/>
            </a:srgbClr>
          </a:solidFill>
          <a:ln w="9525">
            <a:solidFill>
              <a:srgbClr val="0000FF"/>
            </a:solidFill>
            <a:miter lim="800000"/>
            <a:headEnd/>
            <a:tailEnd/>
          </a:ln>
        </p:spPr>
        <p:txBody>
          <a:bodyPr wrap="square">
            <a:spAutoFit/>
          </a:bodyPr>
          <a:lstStyle/>
          <a:p>
            <a:pPr algn="just" eaLnBrk="0" hangingPunct="0">
              <a:lnSpc>
                <a:spcPct val="150000"/>
              </a:lnSpc>
              <a:buFont typeface="Wingdings" pitchFamily="2" charset="2"/>
              <a:buChar char="l"/>
            </a:pPr>
            <a:r>
              <a:rPr kumimoji="1" lang="en-US" altLang="zh-CN" sz="1200" b="1" dirty="0" smtClean="0">
                <a:solidFill>
                  <a:srgbClr val="000000"/>
                </a:solidFill>
                <a:latin typeface="Times New Roman" pitchFamily="18" charset="0"/>
              </a:rPr>
              <a:t> </a:t>
            </a:r>
            <a:r>
              <a:rPr kumimoji="1" lang="en-US" altLang="zh-CN" sz="1200" b="1" dirty="0" smtClean="0">
                <a:solidFill>
                  <a:srgbClr val="000000"/>
                </a:solidFill>
                <a:latin typeface="Arial"/>
              </a:rPr>
              <a:t>1999</a:t>
            </a:r>
            <a:r>
              <a:rPr kumimoji="1" lang="zh-CN" altLang="en-US" sz="1200" b="1" dirty="0" smtClean="0">
                <a:solidFill>
                  <a:srgbClr val="000000"/>
                </a:solidFill>
                <a:latin typeface="Arial"/>
              </a:rPr>
              <a:t>年</a:t>
            </a:r>
            <a:r>
              <a:rPr kumimoji="1" lang="en-US" altLang="zh-CN" sz="1200" b="1" dirty="0" smtClean="0">
                <a:solidFill>
                  <a:srgbClr val="000000"/>
                </a:solidFill>
                <a:latin typeface="Arial"/>
              </a:rPr>
              <a:t>8</a:t>
            </a:r>
            <a:r>
              <a:rPr kumimoji="1" lang="zh-CN" altLang="en-US" sz="1200" b="1" dirty="0" smtClean="0">
                <a:solidFill>
                  <a:srgbClr val="000000"/>
                </a:solidFill>
                <a:latin typeface="Arial"/>
              </a:rPr>
              <a:t>月</a:t>
            </a:r>
            <a:r>
              <a:rPr kumimoji="1" lang="en-US" altLang="zh-CN" sz="1200" b="1" dirty="0" smtClean="0">
                <a:solidFill>
                  <a:srgbClr val="000000"/>
                </a:solidFill>
                <a:latin typeface="Arial"/>
              </a:rPr>
              <a:t>31</a:t>
            </a:r>
            <a:r>
              <a:rPr kumimoji="1" lang="zh-CN" altLang="en-US" sz="1200" b="1" dirty="0" smtClean="0">
                <a:solidFill>
                  <a:srgbClr val="000000"/>
                </a:solidFill>
                <a:latin typeface="Arial"/>
              </a:rPr>
              <a:t>日，公司获得</a:t>
            </a:r>
            <a:r>
              <a:rPr lang="zh-CN" altLang="en-US" sz="1200" b="1" dirty="0" smtClean="0">
                <a:solidFill>
                  <a:srgbClr val="000000"/>
                </a:solidFill>
                <a:latin typeface="Arial"/>
              </a:rPr>
              <a:t>北京市人民政府批准成立</a:t>
            </a:r>
            <a:r>
              <a:rPr kumimoji="1" lang="zh-CN" altLang="en-US" sz="1200" b="1" dirty="0" smtClean="0">
                <a:solidFill>
                  <a:srgbClr val="000000"/>
                </a:solidFill>
                <a:latin typeface="Arial"/>
              </a:rPr>
              <a:t>，注册资本</a:t>
            </a:r>
            <a:r>
              <a:rPr kumimoji="1" lang="en-US" altLang="zh-CN" sz="1200" b="1" dirty="0" smtClean="0">
                <a:solidFill>
                  <a:srgbClr val="000000"/>
                </a:solidFill>
                <a:latin typeface="Arial"/>
              </a:rPr>
              <a:t>8</a:t>
            </a:r>
            <a:r>
              <a:rPr kumimoji="1" lang="zh-CN" altLang="en-US" sz="1200" b="1" dirty="0" smtClean="0">
                <a:solidFill>
                  <a:srgbClr val="000000"/>
                </a:solidFill>
                <a:latin typeface="Arial"/>
              </a:rPr>
              <a:t>亿元人民币。</a:t>
            </a:r>
          </a:p>
          <a:p>
            <a:pPr algn="just" eaLnBrk="0" hangingPunct="0">
              <a:lnSpc>
                <a:spcPct val="150000"/>
              </a:lnSpc>
              <a:buFont typeface="Wingdings" pitchFamily="2" charset="2"/>
              <a:buChar char="l"/>
            </a:pPr>
            <a:r>
              <a:rPr kumimoji="1" lang="zh-CN" altLang="en-US" sz="1200" dirty="0" smtClean="0">
                <a:solidFill>
                  <a:srgbClr val="000000"/>
                </a:solidFill>
                <a:latin typeface="Arial"/>
              </a:rPr>
              <a:t> </a:t>
            </a:r>
            <a:r>
              <a:rPr kumimoji="1" lang="en-US" altLang="zh-CN" sz="1200" b="1" dirty="0" smtClean="0">
                <a:solidFill>
                  <a:srgbClr val="000000"/>
                </a:solidFill>
                <a:latin typeface="Arial"/>
              </a:rPr>
              <a:t>2000</a:t>
            </a:r>
            <a:r>
              <a:rPr kumimoji="1" lang="zh-CN" altLang="en-US" sz="1200" b="1" dirty="0" smtClean="0">
                <a:solidFill>
                  <a:srgbClr val="000000"/>
                </a:solidFill>
                <a:latin typeface="Arial"/>
              </a:rPr>
              <a:t>年</a:t>
            </a:r>
            <a:r>
              <a:rPr kumimoji="1" lang="en-US" altLang="zh-CN" sz="1200" b="1" dirty="0" smtClean="0">
                <a:solidFill>
                  <a:srgbClr val="000000"/>
                </a:solidFill>
                <a:latin typeface="Arial"/>
              </a:rPr>
              <a:t>4</a:t>
            </a:r>
            <a:r>
              <a:rPr kumimoji="1" lang="zh-CN" altLang="en-US" sz="1200" b="1" dirty="0" smtClean="0">
                <a:solidFill>
                  <a:srgbClr val="000000"/>
                </a:solidFill>
                <a:latin typeface="Arial"/>
              </a:rPr>
              <a:t>月</a:t>
            </a:r>
            <a:r>
              <a:rPr kumimoji="1" lang="en-US" altLang="zh-CN" sz="1200" b="1" dirty="0" smtClean="0">
                <a:solidFill>
                  <a:srgbClr val="000000"/>
                </a:solidFill>
                <a:latin typeface="Arial"/>
              </a:rPr>
              <a:t>27</a:t>
            </a:r>
            <a:r>
              <a:rPr kumimoji="1" lang="zh-CN" altLang="en-US" sz="1200" b="1" dirty="0" smtClean="0">
                <a:solidFill>
                  <a:srgbClr val="000000"/>
                </a:solidFill>
                <a:latin typeface="Arial"/>
              </a:rPr>
              <a:t>日，经中国证监会批准在上海证券交易所上市。</a:t>
            </a:r>
            <a:endParaRPr kumimoji="1" lang="en-US" altLang="zh-CN" sz="1200" b="1" dirty="0" smtClean="0">
              <a:solidFill>
                <a:srgbClr val="000000"/>
              </a:solidFill>
              <a:latin typeface="Arial"/>
            </a:endParaRPr>
          </a:p>
          <a:p>
            <a:pPr algn="just" eaLnBrk="0" hangingPunct="0">
              <a:lnSpc>
                <a:spcPct val="150000"/>
              </a:lnSpc>
              <a:buFont typeface="Wingdings" pitchFamily="2" charset="2"/>
              <a:buChar char="l"/>
            </a:pPr>
            <a:r>
              <a:rPr kumimoji="1" lang="en-US" altLang="zh-CN" sz="1200" b="1" dirty="0" smtClean="0">
                <a:solidFill>
                  <a:srgbClr val="000000"/>
                </a:solidFill>
                <a:latin typeface="Arial"/>
              </a:rPr>
              <a:t> 2006</a:t>
            </a:r>
            <a:r>
              <a:rPr kumimoji="1" lang="zh-CN" altLang="en-US" sz="1200" b="1" dirty="0" smtClean="0">
                <a:solidFill>
                  <a:srgbClr val="000000"/>
                </a:solidFill>
                <a:latin typeface="Arial"/>
              </a:rPr>
              <a:t>年启动股权分置改革，</a:t>
            </a:r>
            <a:r>
              <a:rPr kumimoji="1" lang="en-US" altLang="zh-CN" sz="1200" b="1" dirty="0" smtClean="0">
                <a:solidFill>
                  <a:srgbClr val="000000"/>
                </a:solidFill>
                <a:latin typeface="Arial"/>
              </a:rPr>
              <a:t>2009</a:t>
            </a:r>
            <a:r>
              <a:rPr kumimoji="1" lang="zh-CN" altLang="en-US" sz="1200" b="1" dirty="0" smtClean="0">
                <a:solidFill>
                  <a:srgbClr val="000000"/>
                </a:solidFill>
                <a:latin typeface="Arial"/>
              </a:rPr>
              <a:t>年实现股份全流通，流通总股本达到</a:t>
            </a:r>
            <a:r>
              <a:rPr kumimoji="1" lang="en-US" altLang="zh-CN" sz="1200" b="1" dirty="0" smtClean="0">
                <a:solidFill>
                  <a:srgbClr val="000000"/>
                </a:solidFill>
                <a:latin typeface="Arial"/>
              </a:rPr>
              <a:t>22</a:t>
            </a:r>
            <a:r>
              <a:rPr kumimoji="1" lang="zh-CN" altLang="en-US" sz="1200" b="1" dirty="0" smtClean="0">
                <a:solidFill>
                  <a:srgbClr val="000000"/>
                </a:solidFill>
                <a:latin typeface="Arial"/>
              </a:rPr>
              <a:t>亿元人民币。</a:t>
            </a:r>
            <a:endParaRPr kumimoji="1" lang="en-US" altLang="zh-CN" sz="1200" b="1" dirty="0" smtClean="0">
              <a:solidFill>
                <a:srgbClr val="000000"/>
              </a:solidFill>
              <a:latin typeface="Arial"/>
            </a:endParaRPr>
          </a:p>
          <a:p>
            <a:pPr algn="just" eaLnBrk="0" hangingPunct="0">
              <a:lnSpc>
                <a:spcPct val="150000"/>
              </a:lnSpc>
              <a:buFont typeface="Wingdings" pitchFamily="2" charset="2"/>
              <a:buChar char="l"/>
            </a:pPr>
            <a:r>
              <a:rPr kumimoji="1" lang="en-US" altLang="zh-CN" sz="1200" b="1" dirty="0" smtClean="0">
                <a:solidFill>
                  <a:srgbClr val="000000"/>
                </a:solidFill>
                <a:latin typeface="Arial"/>
              </a:rPr>
              <a:t> 2015</a:t>
            </a:r>
            <a:r>
              <a:rPr kumimoji="1" lang="zh-CN" altLang="en-US" sz="1200" b="1" dirty="0" smtClean="0">
                <a:solidFill>
                  <a:srgbClr val="000000"/>
                </a:solidFill>
                <a:latin typeface="Arial"/>
              </a:rPr>
              <a:t>年完成资本市场首次再融资，目前总股本</a:t>
            </a:r>
            <a:r>
              <a:rPr kumimoji="1" lang="en-US" altLang="zh-CN" sz="1200" b="1" dirty="0" smtClean="0">
                <a:solidFill>
                  <a:srgbClr val="000000"/>
                </a:solidFill>
                <a:latin typeface="Arial"/>
              </a:rPr>
              <a:t>24.10</a:t>
            </a:r>
            <a:r>
              <a:rPr kumimoji="1" lang="zh-CN" altLang="en-US" sz="1200" b="1" dirty="0" smtClean="0">
                <a:solidFill>
                  <a:srgbClr val="000000"/>
                </a:solidFill>
                <a:latin typeface="Arial"/>
              </a:rPr>
              <a:t>亿元人民币。</a:t>
            </a:r>
            <a:endParaRPr kumimoji="1" lang="en-US" altLang="zh-CN" sz="1200" b="1" dirty="0" smtClean="0">
              <a:solidFill>
                <a:srgbClr val="000000"/>
              </a:solidFill>
              <a:latin typeface="Arial"/>
            </a:endParaRPr>
          </a:p>
        </p:txBody>
      </p:sp>
      <p:sp>
        <p:nvSpPr>
          <p:cNvPr id="18" name="Rectangle 5"/>
          <p:cNvSpPr>
            <a:spLocks noChangeArrowheads="1"/>
          </p:cNvSpPr>
          <p:nvPr/>
        </p:nvSpPr>
        <p:spPr bwMode="auto">
          <a:xfrm>
            <a:off x="539552" y="1916832"/>
            <a:ext cx="4347864" cy="2069089"/>
          </a:xfrm>
          <a:prstGeom prst="rect">
            <a:avLst/>
          </a:prstGeom>
          <a:noFill/>
          <a:ln w="9525" algn="ctr">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119" tIns="41559" rIns="83119" bIns="41559" anchor="ctr">
            <a:spAutoFit/>
          </a:bodyPr>
          <a:lstStyle/>
          <a:p>
            <a:pPr eaLnBrk="0" hangingPunct="0">
              <a:lnSpc>
                <a:spcPct val="150000"/>
              </a:lnSpc>
              <a:defRPr/>
            </a:pPr>
            <a:r>
              <a:rPr lang="zh-CN" altLang="en-US" sz="1400" b="1" dirty="0" smtClean="0">
                <a:solidFill>
                  <a:srgbClr val="000000"/>
                </a:solidFill>
                <a:latin typeface="宋体" pitchFamily="2" charset="-122"/>
                <a:ea typeface="宋体" pitchFamily="2" charset="-122"/>
              </a:rPr>
              <a:t>*大型国有控股上市公司*</a:t>
            </a:r>
            <a:endParaRPr lang="en-US" altLang="zh-CN" sz="1400" b="1" dirty="0" smtClean="0">
              <a:solidFill>
                <a:srgbClr val="000000"/>
              </a:solidFill>
              <a:latin typeface="宋体" pitchFamily="2" charset="-122"/>
              <a:ea typeface="宋体" pitchFamily="2" charset="-122"/>
            </a:endParaRPr>
          </a:p>
          <a:p>
            <a:pPr eaLnBrk="0" hangingPunct="0">
              <a:lnSpc>
                <a:spcPct val="150000"/>
              </a:lnSpc>
              <a:defRPr/>
            </a:pPr>
            <a:endParaRPr lang="en-US" altLang="zh-CN" sz="1200" dirty="0" smtClean="0">
              <a:solidFill>
                <a:srgbClr val="000000"/>
              </a:solidFill>
              <a:latin typeface="宋体" pitchFamily="2" charset="-122"/>
              <a:ea typeface="宋体" pitchFamily="2" charset="-122"/>
            </a:endParaRPr>
          </a:p>
          <a:p>
            <a:pPr eaLnBrk="0" hangingPunct="0">
              <a:lnSpc>
                <a:spcPct val="150000"/>
              </a:lnSpc>
              <a:defRPr/>
            </a:pPr>
            <a:r>
              <a:rPr lang="zh-CN" altLang="en-US" sz="1200" dirty="0" smtClean="0">
                <a:solidFill>
                  <a:srgbClr val="000000"/>
                </a:solidFill>
                <a:latin typeface="宋体" pitchFamily="2" charset="-122"/>
                <a:ea typeface="宋体" pitchFamily="2" charset="-122"/>
              </a:rPr>
              <a:t>首创股份自</a:t>
            </a:r>
            <a:r>
              <a:rPr lang="en-US" altLang="zh-CN" sz="1200" dirty="0" smtClean="0">
                <a:solidFill>
                  <a:srgbClr val="000000"/>
                </a:solidFill>
                <a:latin typeface="宋体" pitchFamily="2" charset="-122"/>
                <a:ea typeface="宋体" pitchFamily="2" charset="-122"/>
              </a:rPr>
              <a:t>1999</a:t>
            </a:r>
            <a:r>
              <a:rPr lang="zh-CN" altLang="en-US" sz="1200" dirty="0" smtClean="0">
                <a:solidFill>
                  <a:srgbClr val="000000"/>
                </a:solidFill>
                <a:latin typeface="宋体" pitchFamily="2" charset="-122"/>
                <a:ea typeface="宋体" pitchFamily="2" charset="-122"/>
              </a:rPr>
              <a:t>年成立以来一直致力于推动公用基础设施产业市场化进程，</a:t>
            </a:r>
            <a:r>
              <a:rPr lang="zh-CN" altLang="en-US" sz="1200" dirty="0" smtClean="0">
                <a:solidFill>
                  <a:srgbClr val="000000"/>
                </a:solidFill>
                <a:latin typeface="宋体" pitchFamily="2" charset="-122"/>
                <a:ea typeface="宋体" pitchFamily="2" charset="-122"/>
                <a:sym typeface="仿宋_GB2312" pitchFamily="49" charset="-122"/>
              </a:rPr>
              <a:t>主营业务为基础设施的投资及运营管理。</a:t>
            </a:r>
            <a:endParaRPr lang="en-US" altLang="zh-CN" sz="1200" dirty="0" smtClean="0">
              <a:solidFill>
                <a:srgbClr val="000000"/>
              </a:solidFill>
              <a:latin typeface="宋体" pitchFamily="2" charset="-122"/>
              <a:ea typeface="宋体" pitchFamily="2" charset="-122"/>
              <a:sym typeface="仿宋_GB2312" pitchFamily="49" charset="-122"/>
            </a:endParaRPr>
          </a:p>
          <a:p>
            <a:pPr eaLnBrk="0" hangingPunct="0">
              <a:lnSpc>
                <a:spcPct val="150000"/>
              </a:lnSpc>
              <a:defRPr/>
            </a:pPr>
            <a:endParaRPr lang="en-US" altLang="zh-CN" sz="1200" dirty="0">
              <a:solidFill>
                <a:srgbClr val="000000"/>
              </a:solidFill>
              <a:latin typeface="宋体" pitchFamily="2" charset="-122"/>
              <a:sym typeface="仿宋_GB2312" pitchFamily="49" charset="-122"/>
            </a:endParaRPr>
          </a:p>
          <a:p>
            <a:pPr eaLnBrk="0" hangingPunct="0">
              <a:lnSpc>
                <a:spcPct val="150000"/>
              </a:lnSpc>
              <a:defRPr/>
            </a:pPr>
            <a:r>
              <a:rPr lang="zh-CN" altLang="en-US" sz="1200" dirty="0" smtClean="0">
                <a:solidFill>
                  <a:srgbClr val="000000"/>
                </a:solidFill>
                <a:latin typeface="宋体" pitchFamily="2" charset="-122"/>
                <a:ea typeface="宋体" pitchFamily="2" charset="-122"/>
                <a:sym typeface="仿宋_GB2312" pitchFamily="49" charset="-122"/>
              </a:rPr>
              <a:t>公司以“为社会创造绿色清洁的环境，为人们提供洁净卫生的用水”为发展使命，是首创集团下属的环保旗舰上市公司。</a:t>
            </a:r>
            <a:endParaRPr lang="en-US" altLang="zh-CN" sz="1200" dirty="0" smtClean="0">
              <a:solidFill>
                <a:srgbClr val="000000"/>
              </a:solidFill>
              <a:latin typeface="宋体" pitchFamily="2" charset="-122"/>
              <a:ea typeface="宋体" pitchFamily="2" charset="-122"/>
              <a:sym typeface="仿宋_GB2312" pitchFamily="49" charset="-122"/>
            </a:endParaRPr>
          </a:p>
        </p:txBody>
      </p:sp>
      <p:sp>
        <p:nvSpPr>
          <p:cNvPr id="8" name="Rectangle 2"/>
          <p:cNvSpPr txBox="1">
            <a:spLocks noChangeArrowheads="1"/>
          </p:cNvSpPr>
          <p:nvPr/>
        </p:nvSpPr>
        <p:spPr bwMode="auto">
          <a:xfrm>
            <a:off x="0" y="620688"/>
            <a:ext cx="7867650" cy="33855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zh-CN" altLang="en-US" sz="1600" b="1" kern="0" dirty="0" smtClean="0">
                <a:solidFill>
                  <a:schemeClr val="accent2">
                    <a:lumMod val="75000"/>
                  </a:schemeClr>
                </a:solidFill>
                <a:latin typeface="黑体" panose="02010609060101010101" pitchFamily="49" charset="-122"/>
                <a:ea typeface="黑体" panose="02010609060101010101" pitchFamily="49" charset="-122"/>
              </a:rPr>
              <a:t>公司基本情况</a:t>
            </a:r>
            <a:endParaRPr kumimoji="0" lang="zh-CN" altLang="en-US" sz="1600" b="1" i="0" u="none" strike="noStrike" kern="1200" cap="none" spc="0" normalizeH="0" baseline="0" noProof="0" dirty="0">
              <a:ln>
                <a:noFill/>
              </a:ln>
              <a:solidFill>
                <a:schemeClr val="accent2">
                  <a:lumMod val="75000"/>
                </a:schemeClr>
              </a:solidFill>
              <a:effectLst/>
              <a:uLnTx/>
              <a:uFillTx/>
              <a:latin typeface="黑体" panose="02010609060101010101" pitchFamily="49" charset="-122"/>
              <a:ea typeface="黑体" panose="02010609060101010101" pitchFamily="49" charset="-122"/>
            </a:endParaRPr>
          </a:p>
        </p:txBody>
      </p:sp>
      <p:pic>
        <p:nvPicPr>
          <p:cNvPr id="9" name="Picture 12" descr="p26"/>
          <p:cNvPicPr>
            <a:picLocks noChangeAspect="1" noChangeArrowheads="1"/>
          </p:cNvPicPr>
          <p:nvPr/>
        </p:nvPicPr>
        <p:blipFill>
          <a:blip r:embed="rId2" cstate="print">
            <a:lum bright="18000" contrast="-6000"/>
            <a:extLst>
              <a:ext uri="{28A0092B-C50C-407E-A947-70E740481C1C}">
                <a14:useLocalDpi xmlns:a14="http://schemas.microsoft.com/office/drawing/2010/main" val="0"/>
              </a:ext>
            </a:extLst>
          </a:blip>
          <a:srcRect/>
          <a:stretch>
            <a:fillRect/>
          </a:stretch>
        </p:blipFill>
        <p:spPr bwMode="auto">
          <a:xfrm>
            <a:off x="5463480" y="1700808"/>
            <a:ext cx="3429000"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4"/>
          <p:cNvSpPr>
            <a:spLocks noChangeArrowheads="1"/>
          </p:cNvSpPr>
          <p:nvPr/>
        </p:nvSpPr>
        <p:spPr bwMode="auto">
          <a:xfrm>
            <a:off x="467544" y="1124744"/>
            <a:ext cx="8424936" cy="504056"/>
          </a:xfrm>
          <a:prstGeom prst="rect">
            <a:avLst/>
          </a:prstGeom>
          <a:ln/>
        </p:spPr>
        <p:style>
          <a:lnRef idx="0">
            <a:schemeClr val="accent2"/>
          </a:lnRef>
          <a:fillRef idx="3">
            <a:schemeClr val="accent2"/>
          </a:fillRef>
          <a:effectRef idx="3">
            <a:schemeClr val="accent2"/>
          </a:effectRef>
          <a:fontRef idx="minor">
            <a:schemeClr val="lt1"/>
          </a:fontRef>
        </p:style>
        <p:txBody>
          <a:bodyPr wrap="none" anchor="ctr"/>
          <a:lstStyle/>
          <a:p>
            <a:pPr>
              <a:defRPr/>
            </a:pPr>
            <a:r>
              <a:rPr kumimoji="1" lang="zh-CN" altLang="en-US" sz="1200" b="1" dirty="0" smtClean="0">
                <a:solidFill>
                  <a:schemeClr val="bg1"/>
                </a:solidFill>
                <a:latin typeface="宋体" pitchFamily="2" charset="-122"/>
                <a:ea typeface="楷体_GB2312" pitchFamily="49" charset="-122"/>
              </a:rPr>
              <a:t>股权结构及历史沿革</a:t>
            </a:r>
            <a:endParaRPr kumimoji="1" lang="zh-CN" altLang="en-US" sz="1200" b="1" dirty="0">
              <a:solidFill>
                <a:schemeClr val="bg1"/>
              </a:solidFill>
              <a:latin typeface="宋体" pitchFamily="2" charset="-122"/>
              <a:ea typeface="楷体_GB2312" pitchFamily="49" charset="-122"/>
            </a:endParaRPr>
          </a:p>
        </p:txBody>
      </p:sp>
    </p:spTree>
    <p:extLst>
      <p:ext uri="{BB962C8B-B14F-4D97-AF65-F5344CB8AC3E}">
        <p14:creationId xmlns:p14="http://schemas.microsoft.com/office/powerpoint/2010/main" val="331261423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Line 4"/>
          <p:cNvSpPr>
            <a:spLocks noChangeShapeType="1"/>
          </p:cNvSpPr>
          <p:nvPr/>
        </p:nvSpPr>
        <p:spPr bwMode="auto">
          <a:xfrm>
            <a:off x="-12700" y="3899658"/>
            <a:ext cx="0" cy="481012"/>
          </a:xfrm>
          <a:prstGeom prst="line">
            <a:avLst/>
          </a:prstGeom>
          <a:no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a:extLst/>
        </p:spPr>
        <p:txBody>
          <a:bodyPr/>
          <a:lstStyle/>
          <a:p>
            <a:pPr algn="ctr">
              <a:defRPr/>
            </a:pPr>
            <a:endParaRPr lang="zh-CN" altLang="en-US">
              <a:latin typeface="Arial" charset="0"/>
            </a:endParaRPr>
          </a:p>
        </p:txBody>
      </p:sp>
      <p:sp>
        <p:nvSpPr>
          <p:cNvPr id="14" name="圆柱形 13"/>
          <p:cNvSpPr/>
          <p:nvPr/>
        </p:nvSpPr>
        <p:spPr bwMode="auto">
          <a:xfrm>
            <a:off x="1979712" y="1869292"/>
            <a:ext cx="2207153" cy="489347"/>
          </a:xfrm>
          <a:prstGeom prst="can">
            <a:avLst/>
          </a:prstGeom>
          <a:solidFill>
            <a:schemeClr val="accent2">
              <a:lumMod val="40000"/>
              <a:lumOff val="60000"/>
            </a:schemeClr>
          </a:solidFill>
          <a:ln w="12700" cap="flat" cmpd="sng" algn="ctr">
            <a:noFill/>
            <a:prstDash val="solid"/>
            <a:round/>
            <a:headEnd type="none" w="med" len="med"/>
            <a:tailEnd type="none" w="med" len="med"/>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prstMaterial="plastic"/>
        </p:spPr>
        <p:txBody>
          <a:bodyPr anchor="ctr">
            <a:spAutoFit/>
          </a:bodyPr>
          <a:lstStyle/>
          <a:p>
            <a:pPr algn="ctr">
              <a:defRPr/>
            </a:pPr>
            <a:r>
              <a:rPr lang="zh-CN" altLang="en-US" sz="1400" dirty="0">
                <a:latin typeface="Arial" charset="0"/>
              </a:rPr>
              <a:t>供水</a:t>
            </a:r>
          </a:p>
        </p:txBody>
      </p:sp>
      <p:sp>
        <p:nvSpPr>
          <p:cNvPr id="15" name="圆柱形 14"/>
          <p:cNvSpPr/>
          <p:nvPr/>
        </p:nvSpPr>
        <p:spPr bwMode="auto">
          <a:xfrm>
            <a:off x="4132078" y="1903995"/>
            <a:ext cx="1895843" cy="489347"/>
          </a:xfrm>
          <a:prstGeom prst="can">
            <a:avLst/>
          </a:prstGeom>
          <a:solidFill>
            <a:schemeClr val="accent2">
              <a:lumMod val="40000"/>
              <a:lumOff val="60000"/>
            </a:schemeClr>
          </a:solidFill>
          <a:ln w="12700" cap="flat" cmpd="sng" algn="ctr">
            <a:noFill/>
            <a:prstDash val="solid"/>
            <a:round/>
            <a:headEnd type="none" w="med" len="med"/>
            <a:tailEnd type="none" w="med" len="med"/>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prstMaterial="plastic"/>
        </p:spPr>
        <p:txBody>
          <a:bodyPr anchor="ctr">
            <a:spAutoFit/>
          </a:bodyPr>
          <a:lstStyle/>
          <a:p>
            <a:pPr algn="ctr">
              <a:defRPr/>
            </a:pPr>
            <a:r>
              <a:rPr lang="zh-CN" altLang="en-US" sz="1400" dirty="0">
                <a:latin typeface="Arial" charset="0"/>
              </a:rPr>
              <a:t>污水</a:t>
            </a:r>
          </a:p>
        </p:txBody>
      </p:sp>
      <p:sp>
        <p:nvSpPr>
          <p:cNvPr id="16" name="圆柱形 15"/>
          <p:cNvSpPr/>
          <p:nvPr/>
        </p:nvSpPr>
        <p:spPr bwMode="auto">
          <a:xfrm>
            <a:off x="2043846" y="4208251"/>
            <a:ext cx="2114342" cy="489347"/>
          </a:xfrm>
          <a:prstGeom prst="can">
            <a:avLst/>
          </a:prstGeom>
          <a:solidFill>
            <a:schemeClr val="accent2">
              <a:lumMod val="40000"/>
              <a:lumOff val="60000"/>
            </a:schemeClr>
          </a:solidFill>
          <a:ln w="12700" cap="flat" cmpd="sng" algn="ctr">
            <a:noFill/>
            <a:prstDash val="solid"/>
            <a:round/>
            <a:headEnd type="none" w="med" len="med"/>
            <a:tailEnd type="none" w="med" len="med"/>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prstMaterial="plastic"/>
        </p:spPr>
        <p:txBody>
          <a:bodyPr anchor="ctr">
            <a:spAutoFit/>
          </a:bodyPr>
          <a:lstStyle/>
          <a:p>
            <a:pPr algn="ctr">
              <a:defRPr/>
            </a:pPr>
            <a:r>
              <a:rPr lang="zh-CN" altLang="en-US" sz="1400" dirty="0" smtClean="0">
                <a:latin typeface="Arial" charset="0"/>
              </a:rPr>
              <a:t>技术服务</a:t>
            </a:r>
            <a:endParaRPr lang="zh-CN" altLang="en-US" sz="1400" dirty="0">
              <a:latin typeface="Arial" charset="0"/>
            </a:endParaRPr>
          </a:p>
        </p:txBody>
      </p:sp>
      <p:sp>
        <p:nvSpPr>
          <p:cNvPr id="17" name="圆柱形 16"/>
          <p:cNvSpPr/>
          <p:nvPr/>
        </p:nvSpPr>
        <p:spPr bwMode="auto">
          <a:xfrm>
            <a:off x="1959387" y="2607557"/>
            <a:ext cx="2215882" cy="489347"/>
          </a:xfrm>
          <a:prstGeom prst="can">
            <a:avLst/>
          </a:prstGeom>
          <a:solidFill>
            <a:schemeClr val="accent2">
              <a:lumMod val="40000"/>
              <a:lumOff val="60000"/>
            </a:schemeClr>
          </a:solidFill>
          <a:ln w="12700" cap="flat" cmpd="sng" algn="ctr">
            <a:noFill/>
            <a:prstDash val="solid"/>
            <a:round/>
            <a:headEnd type="none" w="med" len="med"/>
            <a:tailEnd type="none" w="med" len="med"/>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prstMaterial="plastic"/>
        </p:spPr>
        <p:txBody>
          <a:bodyPr anchor="ctr">
            <a:spAutoFit/>
          </a:bodyPr>
          <a:lstStyle/>
          <a:p>
            <a:pPr algn="ctr">
              <a:defRPr/>
            </a:pPr>
            <a:r>
              <a:rPr lang="zh-CN" altLang="en-US" sz="1400" dirty="0">
                <a:latin typeface="Arial" charset="0"/>
              </a:rPr>
              <a:t>固废处理</a:t>
            </a:r>
          </a:p>
        </p:txBody>
      </p:sp>
      <p:sp>
        <p:nvSpPr>
          <p:cNvPr id="18" name="圆柱形 17"/>
          <p:cNvSpPr/>
          <p:nvPr/>
        </p:nvSpPr>
        <p:spPr bwMode="auto">
          <a:xfrm>
            <a:off x="3988062" y="4208251"/>
            <a:ext cx="2024098" cy="489347"/>
          </a:xfrm>
          <a:prstGeom prst="can">
            <a:avLst/>
          </a:prstGeom>
          <a:solidFill>
            <a:schemeClr val="accent2">
              <a:lumMod val="40000"/>
              <a:lumOff val="60000"/>
            </a:schemeClr>
          </a:solidFill>
          <a:ln w="12700" cap="flat" cmpd="sng" algn="ctr">
            <a:noFill/>
            <a:prstDash val="solid"/>
            <a:round/>
            <a:headEnd type="none" w="med" len="med"/>
            <a:tailEnd type="none" w="med" len="med"/>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prstMaterial="plastic"/>
        </p:spPr>
        <p:txBody>
          <a:bodyPr wrap="square" anchor="ctr">
            <a:spAutoFit/>
          </a:bodyPr>
          <a:lstStyle/>
          <a:p>
            <a:pPr algn="ctr">
              <a:defRPr/>
            </a:pPr>
            <a:r>
              <a:rPr lang="zh-CN" altLang="en-US" sz="1400" dirty="0">
                <a:latin typeface="Arial" charset="0"/>
              </a:rPr>
              <a:t>环境整治</a:t>
            </a:r>
          </a:p>
        </p:txBody>
      </p:sp>
      <p:sp>
        <p:nvSpPr>
          <p:cNvPr id="24" name="圆柱形 23"/>
          <p:cNvSpPr/>
          <p:nvPr/>
        </p:nvSpPr>
        <p:spPr bwMode="auto">
          <a:xfrm>
            <a:off x="2043846" y="3399050"/>
            <a:ext cx="2160240" cy="489347"/>
          </a:xfrm>
          <a:prstGeom prst="can">
            <a:avLst/>
          </a:prstGeom>
          <a:solidFill>
            <a:schemeClr val="accent2">
              <a:lumMod val="40000"/>
              <a:lumOff val="60000"/>
            </a:schemeClr>
          </a:solidFill>
          <a:ln w="12700" cap="flat" cmpd="sng" algn="ctr">
            <a:noFill/>
            <a:prstDash val="solid"/>
            <a:round/>
            <a:headEnd type="none" w="med" len="med"/>
            <a:tailEnd type="none" w="med" len="med"/>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prstMaterial="plastic"/>
        </p:spPr>
        <p:txBody>
          <a:bodyPr anchor="ctr">
            <a:spAutoFit/>
          </a:bodyPr>
          <a:lstStyle/>
          <a:p>
            <a:pPr algn="ctr">
              <a:defRPr/>
            </a:pPr>
            <a:r>
              <a:rPr lang="zh-CN" altLang="en-US" sz="1400" dirty="0">
                <a:latin typeface="Arial" charset="0"/>
              </a:rPr>
              <a:t>工程总包</a:t>
            </a:r>
          </a:p>
        </p:txBody>
      </p:sp>
      <p:sp>
        <p:nvSpPr>
          <p:cNvPr id="25" name="圆柱形 24"/>
          <p:cNvSpPr/>
          <p:nvPr/>
        </p:nvSpPr>
        <p:spPr bwMode="auto">
          <a:xfrm>
            <a:off x="3988062" y="2624075"/>
            <a:ext cx="2019121" cy="489347"/>
          </a:xfrm>
          <a:prstGeom prst="can">
            <a:avLst/>
          </a:prstGeom>
          <a:solidFill>
            <a:schemeClr val="accent2">
              <a:lumMod val="40000"/>
              <a:lumOff val="60000"/>
            </a:schemeClr>
          </a:solidFill>
          <a:ln w="12700" cap="flat" cmpd="sng" algn="ctr">
            <a:noFill/>
            <a:prstDash val="solid"/>
            <a:round/>
            <a:headEnd type="none" w="med" len="med"/>
            <a:tailEnd type="none" w="med" len="med"/>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prstMaterial="plastic"/>
        </p:spPr>
        <p:txBody>
          <a:bodyPr anchor="ctr">
            <a:spAutoFit/>
          </a:bodyPr>
          <a:lstStyle/>
          <a:p>
            <a:pPr algn="ctr">
              <a:defRPr/>
            </a:pPr>
            <a:r>
              <a:rPr lang="zh-CN" altLang="en-US" sz="1400" dirty="0">
                <a:latin typeface="Arial" charset="0"/>
              </a:rPr>
              <a:t>污泥处置</a:t>
            </a:r>
          </a:p>
        </p:txBody>
      </p:sp>
      <p:sp>
        <p:nvSpPr>
          <p:cNvPr id="19" name="圆柱形 18"/>
          <p:cNvSpPr/>
          <p:nvPr/>
        </p:nvSpPr>
        <p:spPr bwMode="auto">
          <a:xfrm>
            <a:off x="3916054" y="3416163"/>
            <a:ext cx="2096106" cy="489347"/>
          </a:xfrm>
          <a:prstGeom prst="can">
            <a:avLst/>
          </a:prstGeom>
          <a:solidFill>
            <a:schemeClr val="accent2">
              <a:lumMod val="40000"/>
              <a:lumOff val="60000"/>
            </a:schemeClr>
          </a:solidFill>
          <a:ln w="12700" cap="flat" cmpd="sng" algn="ctr">
            <a:noFill/>
            <a:prstDash val="solid"/>
            <a:round/>
            <a:headEnd type="none" w="med" len="med"/>
            <a:tailEnd type="none" w="med" len="med"/>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prstMaterial="plastic"/>
        </p:spPr>
        <p:txBody>
          <a:bodyPr wrap="square" anchor="ctr">
            <a:spAutoFit/>
          </a:bodyPr>
          <a:lstStyle/>
          <a:p>
            <a:pPr algn="ctr">
              <a:defRPr/>
            </a:pPr>
            <a:r>
              <a:rPr lang="zh-CN" altLang="en-US" sz="1400" dirty="0" smtClean="0">
                <a:latin typeface="Arial" charset="0"/>
              </a:rPr>
              <a:t>环保设备</a:t>
            </a:r>
            <a:endParaRPr lang="zh-CN" altLang="en-US" sz="1400" dirty="0">
              <a:latin typeface="Arial" charset="0"/>
            </a:endParaRPr>
          </a:p>
        </p:txBody>
      </p:sp>
      <p:sp>
        <p:nvSpPr>
          <p:cNvPr id="26" name="五边形 25"/>
          <p:cNvSpPr/>
          <p:nvPr/>
        </p:nvSpPr>
        <p:spPr bwMode="auto">
          <a:xfrm>
            <a:off x="467544" y="2196601"/>
            <a:ext cx="864096" cy="2271391"/>
          </a:xfrm>
          <a:prstGeom prst="homePlate">
            <a:avLst/>
          </a:prstGeom>
          <a:ln>
            <a:headEnd/>
            <a:tailEnd/>
          </a:ln>
        </p:spPr>
        <p:style>
          <a:lnRef idx="0">
            <a:schemeClr val="accent2"/>
          </a:lnRef>
          <a:fillRef idx="3">
            <a:schemeClr val="accent2"/>
          </a:fillRef>
          <a:effectRef idx="3">
            <a:schemeClr val="accent2"/>
          </a:effectRef>
          <a:fontRef idx="minor">
            <a:schemeClr val="lt1"/>
          </a:fontRef>
        </p:style>
        <p:txBody>
          <a:bodyPr anchor="ctr">
            <a:spAutoFit/>
          </a:bodyPr>
          <a:lstStyle/>
          <a:p>
            <a:pPr>
              <a:lnSpc>
                <a:spcPct val="155000"/>
              </a:lnSpc>
              <a:spcBef>
                <a:spcPct val="50000"/>
              </a:spcBef>
              <a:buClr>
                <a:schemeClr val="accent2"/>
              </a:buClr>
              <a:defRPr/>
            </a:pPr>
            <a:endParaRPr lang="en-US" altLang="zh-CN" sz="1200" b="1" dirty="0">
              <a:solidFill>
                <a:schemeClr val="bg1"/>
              </a:solidFill>
              <a:latin typeface="宋体" panose="02010600030101010101" pitchFamily="2" charset="-122"/>
              <a:ea typeface="宋体" panose="02010600030101010101" pitchFamily="2" charset="-122"/>
            </a:endParaRPr>
          </a:p>
          <a:p>
            <a:pPr>
              <a:lnSpc>
                <a:spcPct val="155000"/>
              </a:lnSpc>
              <a:spcBef>
                <a:spcPct val="50000"/>
              </a:spcBef>
              <a:buClr>
                <a:schemeClr val="accent2"/>
              </a:buClr>
              <a:defRPr/>
            </a:pPr>
            <a:r>
              <a:rPr lang="zh-CN" altLang="en-US" sz="1200" b="1" dirty="0">
                <a:solidFill>
                  <a:schemeClr val="bg1"/>
                </a:solidFill>
                <a:latin typeface="宋体" panose="02010600030101010101" pitchFamily="2" charset="-122"/>
                <a:ea typeface="宋体" panose="02010600030101010101" pitchFamily="2" charset="-122"/>
              </a:rPr>
              <a:t>环</a:t>
            </a:r>
            <a:endParaRPr lang="en-US" altLang="zh-CN" sz="1200" b="1" dirty="0">
              <a:solidFill>
                <a:schemeClr val="bg1"/>
              </a:solidFill>
              <a:latin typeface="宋体" panose="02010600030101010101" pitchFamily="2" charset="-122"/>
              <a:ea typeface="宋体" panose="02010600030101010101" pitchFamily="2" charset="-122"/>
            </a:endParaRPr>
          </a:p>
          <a:p>
            <a:pPr>
              <a:lnSpc>
                <a:spcPct val="155000"/>
              </a:lnSpc>
              <a:spcBef>
                <a:spcPct val="50000"/>
              </a:spcBef>
              <a:buClr>
                <a:schemeClr val="accent2"/>
              </a:buClr>
              <a:defRPr/>
            </a:pPr>
            <a:r>
              <a:rPr lang="zh-CN" altLang="en-US" sz="1200" b="1" dirty="0">
                <a:solidFill>
                  <a:schemeClr val="bg1"/>
                </a:solidFill>
                <a:latin typeface="宋体" panose="02010600030101010101" pitchFamily="2" charset="-122"/>
                <a:ea typeface="宋体" panose="02010600030101010101" pitchFamily="2" charset="-122"/>
              </a:rPr>
              <a:t>境</a:t>
            </a:r>
            <a:endParaRPr lang="en-US" altLang="zh-CN" sz="1200" b="1" dirty="0">
              <a:solidFill>
                <a:schemeClr val="bg1"/>
              </a:solidFill>
              <a:latin typeface="宋体" panose="02010600030101010101" pitchFamily="2" charset="-122"/>
              <a:ea typeface="宋体" panose="02010600030101010101" pitchFamily="2" charset="-122"/>
            </a:endParaRPr>
          </a:p>
          <a:p>
            <a:pPr>
              <a:lnSpc>
                <a:spcPct val="155000"/>
              </a:lnSpc>
              <a:spcBef>
                <a:spcPct val="50000"/>
              </a:spcBef>
              <a:buClr>
                <a:schemeClr val="accent2"/>
              </a:buClr>
              <a:defRPr/>
            </a:pPr>
            <a:r>
              <a:rPr lang="zh-CN" altLang="en-US" sz="1200" b="1" dirty="0">
                <a:solidFill>
                  <a:schemeClr val="bg1"/>
                </a:solidFill>
                <a:latin typeface="宋体" panose="02010600030101010101" pitchFamily="2" charset="-122"/>
                <a:ea typeface="宋体" panose="02010600030101010101" pitchFamily="2" charset="-122"/>
              </a:rPr>
              <a:t>产</a:t>
            </a:r>
            <a:endParaRPr lang="en-US" altLang="zh-CN" sz="1200" b="1" dirty="0">
              <a:solidFill>
                <a:schemeClr val="bg1"/>
              </a:solidFill>
              <a:latin typeface="宋体" panose="02010600030101010101" pitchFamily="2" charset="-122"/>
              <a:ea typeface="宋体" panose="02010600030101010101" pitchFamily="2" charset="-122"/>
            </a:endParaRPr>
          </a:p>
          <a:p>
            <a:pPr>
              <a:lnSpc>
                <a:spcPct val="155000"/>
              </a:lnSpc>
              <a:spcBef>
                <a:spcPct val="50000"/>
              </a:spcBef>
              <a:buClr>
                <a:schemeClr val="accent2"/>
              </a:buClr>
              <a:defRPr/>
            </a:pPr>
            <a:r>
              <a:rPr lang="zh-CN" altLang="en-US" sz="1200" b="1" dirty="0">
                <a:solidFill>
                  <a:schemeClr val="bg1"/>
                </a:solidFill>
                <a:latin typeface="宋体" panose="02010600030101010101" pitchFamily="2" charset="-122"/>
                <a:ea typeface="宋体" panose="02010600030101010101" pitchFamily="2" charset="-122"/>
              </a:rPr>
              <a:t>业</a:t>
            </a:r>
            <a:endParaRPr lang="en-US" altLang="zh-CN" sz="1200" b="1" dirty="0">
              <a:solidFill>
                <a:schemeClr val="bg1"/>
              </a:solidFill>
              <a:latin typeface="宋体" panose="02010600030101010101" pitchFamily="2" charset="-122"/>
              <a:ea typeface="宋体" panose="02010600030101010101" pitchFamily="2" charset="-122"/>
            </a:endParaRPr>
          </a:p>
          <a:p>
            <a:pPr>
              <a:lnSpc>
                <a:spcPct val="155000"/>
              </a:lnSpc>
              <a:spcBef>
                <a:spcPct val="50000"/>
              </a:spcBef>
              <a:buClr>
                <a:schemeClr val="accent2"/>
              </a:buClr>
              <a:defRPr/>
            </a:pPr>
            <a:endParaRPr lang="zh-CN" altLang="en-US" sz="1200" b="1" dirty="0">
              <a:solidFill>
                <a:schemeClr val="bg1"/>
              </a:solidFill>
              <a:latin typeface="宋体" panose="02010600030101010101" pitchFamily="2" charset="-122"/>
              <a:ea typeface="宋体" panose="02010600030101010101" pitchFamily="2" charset="-122"/>
            </a:endParaRPr>
          </a:p>
        </p:txBody>
      </p:sp>
      <p:sp>
        <p:nvSpPr>
          <p:cNvPr id="31" name="Rectangle 4"/>
          <p:cNvSpPr>
            <a:spLocks noChangeArrowheads="1"/>
          </p:cNvSpPr>
          <p:nvPr/>
        </p:nvSpPr>
        <p:spPr bwMode="auto">
          <a:xfrm>
            <a:off x="467544" y="1124744"/>
            <a:ext cx="8424936" cy="504056"/>
          </a:xfrm>
          <a:prstGeom prst="rect">
            <a:avLst/>
          </a:prstGeom>
          <a:ln/>
        </p:spPr>
        <p:style>
          <a:lnRef idx="0">
            <a:schemeClr val="accent2"/>
          </a:lnRef>
          <a:fillRef idx="3">
            <a:schemeClr val="accent2"/>
          </a:fillRef>
          <a:effectRef idx="3">
            <a:schemeClr val="accent2"/>
          </a:effectRef>
          <a:fontRef idx="minor">
            <a:schemeClr val="lt1"/>
          </a:fontRef>
        </p:style>
        <p:txBody>
          <a:bodyPr wrap="none" anchor="ctr"/>
          <a:lstStyle/>
          <a:p>
            <a:pPr>
              <a:lnSpc>
                <a:spcPct val="155000"/>
              </a:lnSpc>
              <a:spcBef>
                <a:spcPct val="50000"/>
              </a:spcBef>
              <a:buClr>
                <a:schemeClr val="accent2"/>
              </a:buClr>
            </a:pPr>
            <a:r>
              <a:rPr lang="zh-CN" altLang="en-US" sz="1200" b="1" dirty="0">
                <a:solidFill>
                  <a:schemeClr val="bg1"/>
                </a:solidFill>
                <a:ea typeface="楷体_GB2312"/>
              </a:rPr>
              <a:t>主要业务及战略发展方向</a:t>
            </a:r>
          </a:p>
        </p:txBody>
      </p:sp>
      <p:sp>
        <p:nvSpPr>
          <p:cNvPr id="33" name="Rectangle 4"/>
          <p:cNvSpPr>
            <a:spLocks noChangeArrowheads="1"/>
          </p:cNvSpPr>
          <p:nvPr/>
        </p:nvSpPr>
        <p:spPr bwMode="auto">
          <a:xfrm>
            <a:off x="467544" y="5085184"/>
            <a:ext cx="8290420" cy="864096"/>
          </a:xfrm>
          <a:prstGeom prst="rect">
            <a:avLst/>
          </a:prstGeom>
          <a:solidFill>
            <a:schemeClr val="bg1"/>
          </a:solidFill>
          <a:ln w="12700" algn="ctr">
            <a:solidFill>
              <a:srgbClr val="C00000"/>
            </a:solidFill>
            <a:round/>
            <a:headEnd/>
            <a:tailEnd/>
          </a:ln>
        </p:spPr>
        <p:txBody>
          <a:bodyPr lIns="90000" tIns="46800" rIns="90000" bIns="46800" anchor="ctr"/>
          <a:lstStyle/>
          <a:p>
            <a:pPr>
              <a:lnSpc>
                <a:spcPct val="150000"/>
              </a:lnSpc>
              <a:buClr>
                <a:srgbClr val="CC0000"/>
              </a:buClr>
              <a:buSzPct val="85000"/>
            </a:pPr>
            <a:r>
              <a:rPr lang="en-US" altLang="zh-CN" sz="1200" b="1" dirty="0" smtClean="0">
                <a:latin typeface="黑体" pitchFamily="2" charset="-122"/>
                <a:ea typeface="黑体" pitchFamily="2" charset="-122"/>
                <a:sym typeface="仿宋_GB2312" pitchFamily="49" charset="-122"/>
              </a:rPr>
              <a:t>- </a:t>
            </a:r>
            <a:r>
              <a:rPr lang="zh-CN" altLang="en-US" sz="1200" b="1" dirty="0" smtClean="0">
                <a:solidFill>
                  <a:schemeClr val="tx1"/>
                </a:solidFill>
                <a:latin typeface="黑体" pitchFamily="2" charset="-122"/>
                <a:ea typeface="黑体" pitchFamily="2" charset="-122"/>
                <a:sym typeface="仿宋_GB2312" pitchFamily="49" charset="-122"/>
              </a:rPr>
              <a:t>公司</a:t>
            </a:r>
            <a:r>
              <a:rPr lang="en-US" altLang="zh-CN" sz="1200" b="1" dirty="0" smtClean="0">
                <a:solidFill>
                  <a:schemeClr val="tx1"/>
                </a:solidFill>
                <a:latin typeface="黑体" pitchFamily="2" charset="-122"/>
                <a:ea typeface="黑体" pitchFamily="2" charset="-122"/>
                <a:sym typeface="仿宋_GB2312" pitchFamily="49" charset="-122"/>
              </a:rPr>
              <a:t>2014</a:t>
            </a:r>
            <a:r>
              <a:rPr lang="zh-CN" altLang="en-US" sz="1200" b="1" dirty="0" smtClean="0">
                <a:solidFill>
                  <a:schemeClr val="tx1"/>
                </a:solidFill>
                <a:latin typeface="黑体" pitchFamily="2" charset="-122"/>
                <a:ea typeface="黑体" pitchFamily="2" charset="-122"/>
                <a:sym typeface="仿宋_GB2312" pitchFamily="49" charset="-122"/>
              </a:rPr>
              <a:t>年实现</a:t>
            </a:r>
            <a:r>
              <a:rPr lang="zh-CN" altLang="en-US" sz="1200" b="1" dirty="0">
                <a:solidFill>
                  <a:schemeClr val="tx1"/>
                </a:solidFill>
                <a:latin typeface="黑体" pitchFamily="2" charset="-122"/>
                <a:ea typeface="黑体" pitchFamily="2" charset="-122"/>
                <a:sym typeface="仿宋_GB2312" pitchFamily="49" charset="-122"/>
              </a:rPr>
              <a:t>营业收入</a:t>
            </a:r>
            <a:r>
              <a:rPr lang="en-US" altLang="zh-CN" sz="1200" b="1" dirty="0">
                <a:solidFill>
                  <a:schemeClr val="tx1"/>
                </a:solidFill>
                <a:latin typeface="黑体" pitchFamily="2" charset="-122"/>
                <a:ea typeface="黑体" pitchFamily="2" charset="-122"/>
                <a:sym typeface="仿宋_GB2312" pitchFamily="49" charset="-122"/>
              </a:rPr>
              <a:t>55.89</a:t>
            </a:r>
            <a:r>
              <a:rPr lang="zh-CN" altLang="en-US" sz="1200" b="1" dirty="0">
                <a:solidFill>
                  <a:schemeClr val="tx1"/>
                </a:solidFill>
                <a:latin typeface="黑体" pitchFamily="2" charset="-122"/>
                <a:ea typeface="黑体" pitchFamily="2" charset="-122"/>
                <a:sym typeface="仿宋_GB2312" pitchFamily="49" charset="-122"/>
              </a:rPr>
              <a:t>亿元，其中：环境产业部分</a:t>
            </a:r>
            <a:r>
              <a:rPr lang="zh-CN" altLang="en-US" sz="1200" b="1" dirty="0" smtClean="0">
                <a:solidFill>
                  <a:schemeClr val="tx1"/>
                </a:solidFill>
                <a:latin typeface="黑体" pitchFamily="2" charset="-122"/>
                <a:ea typeface="黑体" pitchFamily="2" charset="-122"/>
                <a:sym typeface="仿宋_GB2312" pitchFamily="49" charset="-122"/>
              </a:rPr>
              <a:t>实现收入</a:t>
            </a:r>
            <a:r>
              <a:rPr lang="en-US" altLang="zh-CN" sz="1200" b="1" dirty="0">
                <a:solidFill>
                  <a:schemeClr val="tx1"/>
                </a:solidFill>
                <a:latin typeface="黑体" pitchFamily="2" charset="-122"/>
                <a:ea typeface="黑体" pitchFamily="2" charset="-122"/>
                <a:sym typeface="仿宋_GB2312" pitchFamily="49" charset="-122"/>
              </a:rPr>
              <a:t>34.81</a:t>
            </a:r>
            <a:r>
              <a:rPr lang="zh-CN" altLang="en-US" sz="1200" b="1" dirty="0">
                <a:solidFill>
                  <a:schemeClr val="tx1"/>
                </a:solidFill>
                <a:latin typeface="黑体" pitchFamily="2" charset="-122"/>
                <a:ea typeface="黑体" pitchFamily="2" charset="-122"/>
                <a:sym typeface="仿宋_GB2312" pitchFamily="49" charset="-122"/>
              </a:rPr>
              <a:t>亿元</a:t>
            </a:r>
            <a:endParaRPr lang="en-US" altLang="zh-CN" sz="1200" b="1" dirty="0">
              <a:solidFill>
                <a:schemeClr val="tx1"/>
              </a:solidFill>
              <a:latin typeface="黑体" pitchFamily="2" charset="-122"/>
              <a:ea typeface="黑体" pitchFamily="2" charset="-122"/>
              <a:sym typeface="仿宋_GB2312" pitchFamily="49" charset="-122"/>
            </a:endParaRPr>
          </a:p>
          <a:p>
            <a:pPr marL="171450" indent="-171450">
              <a:lnSpc>
                <a:spcPct val="150000"/>
              </a:lnSpc>
              <a:buClr>
                <a:srgbClr val="CC0000"/>
              </a:buClr>
              <a:buSzPct val="85000"/>
              <a:buFontTx/>
              <a:buChar char="-"/>
            </a:pPr>
            <a:r>
              <a:rPr lang="zh-CN" altLang="en-US" sz="1200" b="1" dirty="0" smtClean="0">
                <a:solidFill>
                  <a:schemeClr val="tx1"/>
                </a:solidFill>
                <a:latin typeface="黑体" pitchFamily="2" charset="-122"/>
                <a:ea typeface="黑体" pitchFamily="2" charset="-122"/>
                <a:sym typeface="仿宋_GB2312" pitchFamily="49" charset="-122"/>
              </a:rPr>
              <a:t>公司目前水处理能力</a:t>
            </a:r>
            <a:r>
              <a:rPr lang="zh-CN" altLang="en-US" sz="1200" b="1" dirty="0">
                <a:latin typeface="黑体" pitchFamily="2" charset="-122"/>
                <a:ea typeface="黑体" pitchFamily="2" charset="-122"/>
                <a:sym typeface="仿宋_GB2312" pitchFamily="49" charset="-122"/>
              </a:rPr>
              <a:t>约</a:t>
            </a:r>
            <a:r>
              <a:rPr lang="en-US" altLang="zh-CN" sz="1200" b="1" dirty="0" smtClean="0">
                <a:solidFill>
                  <a:schemeClr val="tx1"/>
                </a:solidFill>
                <a:latin typeface="黑体" pitchFamily="2" charset="-122"/>
                <a:ea typeface="黑体" pitchFamily="2" charset="-122"/>
                <a:sym typeface="仿宋_GB2312" pitchFamily="49" charset="-122"/>
              </a:rPr>
              <a:t>1,600</a:t>
            </a:r>
            <a:r>
              <a:rPr lang="zh-CN" altLang="en-US" sz="1200" b="1" dirty="0">
                <a:solidFill>
                  <a:schemeClr val="tx1"/>
                </a:solidFill>
                <a:latin typeface="黑体" pitchFamily="2" charset="-122"/>
                <a:ea typeface="黑体" pitchFamily="2" charset="-122"/>
                <a:sym typeface="仿宋_GB2312" pitchFamily="49" charset="-122"/>
              </a:rPr>
              <a:t>万吨</a:t>
            </a:r>
            <a:r>
              <a:rPr lang="en-US" altLang="zh-CN" sz="1200" b="1" dirty="0">
                <a:solidFill>
                  <a:schemeClr val="tx1"/>
                </a:solidFill>
                <a:latin typeface="黑体" pitchFamily="2" charset="-122"/>
                <a:ea typeface="黑体" pitchFamily="2" charset="-122"/>
                <a:sym typeface="仿宋_GB2312" pitchFamily="49" charset="-122"/>
              </a:rPr>
              <a:t>/</a:t>
            </a:r>
            <a:r>
              <a:rPr lang="zh-CN" altLang="en-US" sz="1200" b="1" dirty="0" smtClean="0">
                <a:solidFill>
                  <a:schemeClr val="tx1"/>
                </a:solidFill>
                <a:latin typeface="黑体" pitchFamily="2" charset="-122"/>
                <a:ea typeface="黑体" pitchFamily="2" charset="-122"/>
                <a:sym typeface="仿宋_GB2312" pitchFamily="49" charset="-122"/>
              </a:rPr>
              <a:t>日</a:t>
            </a:r>
            <a:endParaRPr lang="en-US" altLang="zh-CN" sz="1200" b="1" dirty="0" smtClean="0">
              <a:solidFill>
                <a:schemeClr val="tx1"/>
              </a:solidFill>
              <a:latin typeface="黑体" pitchFamily="2" charset="-122"/>
              <a:ea typeface="黑体" pitchFamily="2" charset="-122"/>
              <a:sym typeface="仿宋_GB2312" pitchFamily="49" charset="-122"/>
            </a:endParaRPr>
          </a:p>
        </p:txBody>
      </p:sp>
      <p:sp>
        <p:nvSpPr>
          <p:cNvPr id="34" name="Rectangle 4"/>
          <p:cNvSpPr>
            <a:spLocks noChangeArrowheads="1"/>
          </p:cNvSpPr>
          <p:nvPr/>
        </p:nvSpPr>
        <p:spPr bwMode="auto">
          <a:xfrm>
            <a:off x="6355482" y="2624075"/>
            <a:ext cx="1512168" cy="1431789"/>
          </a:xfrm>
          <a:prstGeom prst="rect">
            <a:avLst/>
          </a:prstGeom>
          <a:ln/>
        </p:spPr>
        <p:style>
          <a:lnRef idx="0">
            <a:schemeClr val="accent2"/>
          </a:lnRef>
          <a:fillRef idx="3">
            <a:schemeClr val="accent2"/>
          </a:fillRef>
          <a:effectRef idx="3">
            <a:schemeClr val="accent2"/>
          </a:effectRef>
          <a:fontRef idx="minor">
            <a:schemeClr val="lt1"/>
          </a:fontRef>
        </p:style>
        <p:txBody>
          <a:bodyPr wrap="none" anchor="ctr"/>
          <a:lstStyle/>
          <a:p>
            <a:pPr algn="ctr">
              <a:lnSpc>
                <a:spcPct val="155000"/>
              </a:lnSpc>
              <a:spcBef>
                <a:spcPct val="50000"/>
              </a:spcBef>
              <a:buClr>
                <a:schemeClr val="accent2"/>
              </a:buClr>
            </a:pPr>
            <a:r>
              <a:rPr lang="zh-CN" altLang="en-US" sz="1200" b="1" dirty="0" smtClean="0">
                <a:solidFill>
                  <a:schemeClr val="bg1"/>
                </a:solidFill>
                <a:ea typeface="楷体_GB2312"/>
              </a:rPr>
              <a:t>公司以环境产业</a:t>
            </a:r>
            <a:endParaRPr lang="en-US" altLang="zh-CN" sz="1200" b="1" dirty="0" smtClean="0">
              <a:solidFill>
                <a:schemeClr val="bg1"/>
              </a:solidFill>
              <a:ea typeface="楷体_GB2312"/>
            </a:endParaRPr>
          </a:p>
          <a:p>
            <a:pPr algn="ctr">
              <a:lnSpc>
                <a:spcPct val="155000"/>
              </a:lnSpc>
              <a:spcBef>
                <a:spcPct val="50000"/>
              </a:spcBef>
              <a:buClr>
                <a:schemeClr val="accent2"/>
              </a:buClr>
            </a:pPr>
            <a:r>
              <a:rPr lang="zh-CN" altLang="en-US" sz="1200" b="1" dirty="0" smtClean="0">
                <a:solidFill>
                  <a:schemeClr val="bg1"/>
                </a:solidFill>
                <a:ea typeface="楷体_GB2312"/>
              </a:rPr>
              <a:t>为主要发展方向</a:t>
            </a:r>
            <a:endParaRPr lang="en-US" altLang="zh-CN" sz="1200" b="1" dirty="0" smtClean="0">
              <a:solidFill>
                <a:schemeClr val="bg1"/>
              </a:solidFill>
              <a:ea typeface="楷体_GB2312"/>
            </a:endParaRPr>
          </a:p>
        </p:txBody>
      </p:sp>
      <p:sp>
        <p:nvSpPr>
          <p:cNvPr id="2" name="TextBox 1"/>
          <p:cNvSpPr txBox="1"/>
          <p:nvPr/>
        </p:nvSpPr>
        <p:spPr>
          <a:xfrm>
            <a:off x="462236" y="6093296"/>
            <a:ext cx="6768752" cy="260648"/>
          </a:xfrm>
          <a:prstGeom prst="rect">
            <a:avLst/>
          </a:prstGeom>
          <a:noFill/>
        </p:spPr>
        <p:txBody>
          <a:bodyPr wrap="square" rtlCol="0">
            <a:spAutoFit/>
          </a:bodyPr>
          <a:lstStyle/>
          <a:p>
            <a:r>
              <a:rPr lang="zh-CN" altLang="en-US" sz="1100" dirty="0" smtClean="0"/>
              <a:t>注：以上数据截至公司</a:t>
            </a:r>
            <a:r>
              <a:rPr lang="en-US" altLang="zh-CN" sz="1100" dirty="0" smtClean="0"/>
              <a:t>2014</a:t>
            </a:r>
            <a:r>
              <a:rPr lang="zh-CN" altLang="en-US" sz="1100" dirty="0" smtClean="0"/>
              <a:t>年度报告</a:t>
            </a:r>
            <a:endParaRPr lang="zh-CN" altLang="en-US" sz="1100" dirty="0"/>
          </a:p>
        </p:txBody>
      </p:sp>
      <p:sp>
        <p:nvSpPr>
          <p:cNvPr id="20" name="Rectangle 2"/>
          <p:cNvSpPr txBox="1">
            <a:spLocks noChangeArrowheads="1"/>
          </p:cNvSpPr>
          <p:nvPr/>
        </p:nvSpPr>
        <p:spPr bwMode="auto">
          <a:xfrm>
            <a:off x="0" y="610235"/>
            <a:ext cx="7867650" cy="33855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zh-CN" altLang="en-US" sz="1600" b="1" kern="0" dirty="0" smtClean="0">
                <a:solidFill>
                  <a:schemeClr val="accent2">
                    <a:lumMod val="75000"/>
                  </a:schemeClr>
                </a:solidFill>
                <a:latin typeface="黑体" panose="02010609060101010101" pitchFamily="49" charset="-122"/>
                <a:ea typeface="黑体" panose="02010609060101010101" pitchFamily="49" charset="-122"/>
              </a:rPr>
              <a:t>公司基本情况</a:t>
            </a:r>
            <a:endParaRPr kumimoji="0" lang="zh-CN" altLang="en-US" sz="1600" b="1" i="0" u="none" strike="noStrike" kern="1200" cap="none" spc="0" normalizeH="0" baseline="0" noProof="0" dirty="0">
              <a:ln>
                <a:noFill/>
              </a:ln>
              <a:solidFill>
                <a:schemeClr val="accent2">
                  <a:lumMod val="75000"/>
                </a:schemeClr>
              </a:solidFill>
              <a:effectLst/>
              <a:uLnTx/>
              <a:uFillTx/>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13105066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5"/>
          <p:cNvSpPr>
            <a:spLocks noChangeArrowheads="1"/>
          </p:cNvSpPr>
          <p:nvPr/>
        </p:nvSpPr>
        <p:spPr bwMode="auto">
          <a:xfrm>
            <a:off x="462236" y="1268760"/>
            <a:ext cx="8352928" cy="432048"/>
          </a:xfrm>
          <a:prstGeom prst="rect">
            <a:avLst/>
          </a:prstGeom>
          <a:ln/>
          <a:extLst/>
        </p:spPr>
        <p:style>
          <a:lnRef idx="0">
            <a:schemeClr val="accent2"/>
          </a:lnRef>
          <a:fillRef idx="3">
            <a:schemeClr val="accent2"/>
          </a:fillRef>
          <a:effectRef idx="3">
            <a:schemeClr val="accent2"/>
          </a:effectRef>
          <a:fontRef idx="minor">
            <a:schemeClr val="lt1"/>
          </a:fontRef>
        </p:style>
        <p:txBody>
          <a:bodyPr wrap="none" anchor="ctr"/>
          <a:lstStyle/>
          <a:p>
            <a:pPr>
              <a:lnSpc>
                <a:spcPct val="155000"/>
              </a:lnSpc>
              <a:spcBef>
                <a:spcPct val="50000"/>
              </a:spcBef>
              <a:buClr>
                <a:schemeClr val="accent2"/>
              </a:buClr>
            </a:pPr>
            <a:r>
              <a:rPr lang="zh-CN" altLang="en-US" sz="1200" b="1" dirty="0">
                <a:solidFill>
                  <a:schemeClr val="bg1"/>
                </a:solidFill>
                <a:latin typeface="黑体" panose="02010609060101010101" pitchFamily="49" charset="-122"/>
                <a:ea typeface="黑体" panose="02010609060101010101" pitchFamily="49" charset="-122"/>
                <a:sym typeface="仿宋_GB2312" pitchFamily="49" charset="-122"/>
              </a:rPr>
              <a:t>截至</a:t>
            </a:r>
            <a:r>
              <a:rPr lang="en-US" altLang="zh-CN" sz="1200" b="1" dirty="0">
                <a:solidFill>
                  <a:schemeClr val="bg1"/>
                </a:solidFill>
                <a:latin typeface="黑体" panose="02010609060101010101" pitchFamily="49" charset="-122"/>
                <a:ea typeface="黑体" panose="02010609060101010101" pitchFamily="49" charset="-122"/>
                <a:sym typeface="仿宋_GB2312" pitchFamily="49" charset="-122"/>
              </a:rPr>
              <a:t>2014</a:t>
            </a:r>
            <a:r>
              <a:rPr lang="zh-CN" altLang="en-US" sz="1200" b="1" dirty="0">
                <a:solidFill>
                  <a:schemeClr val="bg1"/>
                </a:solidFill>
                <a:latin typeface="黑体" panose="02010609060101010101" pitchFamily="49" charset="-122"/>
                <a:ea typeface="黑体" panose="02010609060101010101" pitchFamily="49" charset="-122"/>
                <a:sym typeface="仿宋_GB2312" pitchFamily="49" charset="-122"/>
              </a:rPr>
              <a:t>年年报，公司总资产从</a:t>
            </a:r>
            <a:r>
              <a:rPr lang="en-US" altLang="zh-CN" sz="1200" b="1" dirty="0">
                <a:solidFill>
                  <a:schemeClr val="bg1"/>
                </a:solidFill>
                <a:latin typeface="黑体" panose="02010609060101010101" pitchFamily="49" charset="-122"/>
                <a:ea typeface="黑体" panose="02010609060101010101" pitchFamily="49" charset="-122"/>
                <a:sym typeface="仿宋_GB2312" pitchFamily="49" charset="-122"/>
              </a:rPr>
              <a:t>2000</a:t>
            </a:r>
            <a:r>
              <a:rPr lang="zh-CN" altLang="en-US" sz="1200" b="1" dirty="0">
                <a:solidFill>
                  <a:schemeClr val="bg1"/>
                </a:solidFill>
                <a:latin typeface="黑体" panose="02010609060101010101" pitchFamily="49" charset="-122"/>
                <a:ea typeface="黑体" panose="02010609060101010101" pitchFamily="49" charset="-122"/>
                <a:sym typeface="仿宋_GB2312" pitchFamily="49" charset="-122"/>
              </a:rPr>
              <a:t>年的</a:t>
            </a:r>
            <a:r>
              <a:rPr lang="en-US" altLang="zh-CN" sz="1200" b="1" dirty="0">
                <a:solidFill>
                  <a:schemeClr val="bg1"/>
                </a:solidFill>
                <a:latin typeface="黑体" panose="02010609060101010101" pitchFamily="49" charset="-122"/>
                <a:ea typeface="黑体" panose="02010609060101010101" pitchFamily="49" charset="-122"/>
                <a:sym typeface="仿宋_GB2312" pitchFamily="49" charset="-122"/>
              </a:rPr>
              <a:t>50.12</a:t>
            </a:r>
            <a:r>
              <a:rPr lang="zh-CN" altLang="en-US" sz="1200" b="1" dirty="0">
                <a:solidFill>
                  <a:schemeClr val="bg1"/>
                </a:solidFill>
                <a:latin typeface="黑体" panose="02010609060101010101" pitchFamily="49" charset="-122"/>
                <a:ea typeface="黑体" panose="02010609060101010101" pitchFamily="49" charset="-122"/>
                <a:sym typeface="仿宋_GB2312" pitchFamily="49" charset="-122"/>
              </a:rPr>
              <a:t>亿元增加到</a:t>
            </a:r>
            <a:r>
              <a:rPr lang="en-US" altLang="zh-CN" sz="1200" b="1" dirty="0">
                <a:solidFill>
                  <a:schemeClr val="bg1"/>
                </a:solidFill>
                <a:latin typeface="黑体" panose="02010609060101010101" pitchFamily="49" charset="-122"/>
                <a:ea typeface="黑体" panose="02010609060101010101" pitchFamily="49" charset="-122"/>
              </a:rPr>
              <a:t>251.74</a:t>
            </a:r>
            <a:r>
              <a:rPr lang="zh-CN" altLang="en-US" sz="1200" b="1" dirty="0">
                <a:solidFill>
                  <a:schemeClr val="bg1"/>
                </a:solidFill>
                <a:latin typeface="黑体" panose="02010609060101010101" pitchFamily="49" charset="-122"/>
                <a:ea typeface="黑体" panose="02010609060101010101" pitchFamily="49" charset="-122"/>
                <a:sym typeface="仿宋_GB2312" pitchFamily="49" charset="-122"/>
              </a:rPr>
              <a:t>亿元，净资产从</a:t>
            </a:r>
            <a:r>
              <a:rPr lang="en-US" altLang="zh-CN" sz="1200" b="1" dirty="0">
                <a:solidFill>
                  <a:schemeClr val="bg1"/>
                </a:solidFill>
                <a:latin typeface="黑体" panose="02010609060101010101" pitchFamily="49" charset="-122"/>
                <a:ea typeface="黑体" panose="02010609060101010101" pitchFamily="49" charset="-122"/>
                <a:sym typeface="仿宋_GB2312" pitchFamily="49" charset="-122"/>
              </a:rPr>
              <a:t>38.64</a:t>
            </a:r>
            <a:r>
              <a:rPr lang="zh-CN" altLang="en-US" sz="1200" b="1" dirty="0">
                <a:solidFill>
                  <a:schemeClr val="bg1"/>
                </a:solidFill>
                <a:latin typeface="黑体" panose="02010609060101010101" pitchFamily="49" charset="-122"/>
                <a:ea typeface="黑体" panose="02010609060101010101" pitchFamily="49" charset="-122"/>
                <a:sym typeface="仿宋_GB2312" pitchFamily="49" charset="-122"/>
              </a:rPr>
              <a:t>亿元增加到</a:t>
            </a:r>
            <a:r>
              <a:rPr lang="en-US" altLang="zh-CN" sz="1200" b="1" dirty="0">
                <a:solidFill>
                  <a:schemeClr val="bg1"/>
                </a:solidFill>
                <a:latin typeface="黑体" panose="02010609060101010101" pitchFamily="49" charset="-122"/>
                <a:ea typeface="黑体" panose="02010609060101010101" pitchFamily="49" charset="-122"/>
                <a:sym typeface="仿宋_GB2312" pitchFamily="49" charset="-122"/>
              </a:rPr>
              <a:t>78.01</a:t>
            </a:r>
            <a:r>
              <a:rPr lang="zh-CN" altLang="en-US" sz="1200" b="1" dirty="0">
                <a:solidFill>
                  <a:schemeClr val="bg1"/>
                </a:solidFill>
                <a:latin typeface="黑体" panose="02010609060101010101" pitchFamily="49" charset="-122"/>
                <a:ea typeface="黑体" panose="02010609060101010101" pitchFamily="49" charset="-122"/>
                <a:sym typeface="仿宋_GB2312" pitchFamily="49" charset="-122"/>
              </a:rPr>
              <a:t>亿元。</a:t>
            </a:r>
            <a:endParaRPr lang="en-US" altLang="zh-CN" sz="1200" b="1" dirty="0">
              <a:solidFill>
                <a:schemeClr val="bg1"/>
              </a:solidFill>
              <a:latin typeface="黑体" panose="02010609060101010101" pitchFamily="49" charset="-122"/>
              <a:ea typeface="黑体" panose="02010609060101010101" pitchFamily="49" charset="-122"/>
              <a:sym typeface="仿宋_GB2312" pitchFamily="49" charset="-122"/>
            </a:endParaRPr>
          </a:p>
        </p:txBody>
      </p:sp>
      <p:sp>
        <p:nvSpPr>
          <p:cNvPr id="11269" name="Text Box 4"/>
          <p:cNvSpPr txBox="1">
            <a:spLocks noChangeArrowheads="1"/>
          </p:cNvSpPr>
          <p:nvPr/>
        </p:nvSpPr>
        <p:spPr bwMode="auto">
          <a:xfrm>
            <a:off x="754906" y="3374012"/>
            <a:ext cx="936104" cy="626646"/>
          </a:xfrm>
          <a:prstGeom prst="rect">
            <a:avLst/>
          </a:prstGeom>
          <a:ln/>
        </p:spPr>
        <p:style>
          <a:lnRef idx="0">
            <a:schemeClr val="accent2"/>
          </a:lnRef>
          <a:fillRef idx="3">
            <a:schemeClr val="accent2"/>
          </a:fillRef>
          <a:effectRef idx="3">
            <a:schemeClr val="accent2"/>
          </a:effectRef>
          <a:fontRef idx="minor">
            <a:schemeClr val="lt1"/>
          </a:fontRef>
        </p:style>
        <p:txBody>
          <a:bodyPr wrap="none" anchor="ctr"/>
          <a:lstStyle>
            <a:defPPr>
              <a:defRPr lang="zh-CN"/>
            </a:defPPr>
            <a:lvl1pPr>
              <a:lnSpc>
                <a:spcPct val="155000"/>
              </a:lnSpc>
              <a:spcBef>
                <a:spcPct val="50000"/>
              </a:spcBef>
              <a:buClr>
                <a:schemeClr val="accent2"/>
              </a:buClr>
              <a:defRPr sz="1200" b="1">
                <a:solidFill>
                  <a:schemeClr val="bg1"/>
                </a:solidFill>
                <a:ea typeface="楷体_GB2312"/>
              </a:defRPr>
            </a:lvl1pPr>
          </a:lstStyle>
          <a:p>
            <a:pPr algn="ctr">
              <a:spcBef>
                <a:spcPts val="0"/>
              </a:spcBef>
            </a:pPr>
            <a:r>
              <a:rPr lang="zh-CN" altLang="en-US" dirty="0" smtClean="0"/>
              <a:t>主要</a:t>
            </a:r>
            <a:endParaRPr lang="en-US" altLang="zh-CN" dirty="0" smtClean="0"/>
          </a:p>
          <a:p>
            <a:pPr>
              <a:spcBef>
                <a:spcPts val="0"/>
              </a:spcBef>
            </a:pPr>
            <a:r>
              <a:rPr lang="zh-CN" altLang="en-US" dirty="0" smtClean="0"/>
              <a:t>财务</a:t>
            </a:r>
            <a:r>
              <a:rPr lang="zh-CN" altLang="en-US" dirty="0"/>
              <a:t>数据</a:t>
            </a:r>
          </a:p>
        </p:txBody>
      </p:sp>
      <p:sp>
        <p:nvSpPr>
          <p:cNvPr id="11270" name="Text Box 4"/>
          <p:cNvSpPr txBox="1">
            <a:spLocks noChangeArrowheads="1"/>
          </p:cNvSpPr>
          <p:nvPr/>
        </p:nvSpPr>
        <p:spPr bwMode="auto">
          <a:xfrm>
            <a:off x="6228605" y="1700808"/>
            <a:ext cx="1655763" cy="276999"/>
          </a:xfrm>
          <a:prstGeom prst="rect">
            <a:avLst/>
          </a:prstGeom>
          <a:noFill/>
          <a:ln w="9525" algn="ctr">
            <a:noFill/>
            <a:miter lim="800000"/>
            <a:headEnd/>
            <a:tailEnd/>
          </a:ln>
        </p:spPr>
        <p:txBody>
          <a:bodyPr>
            <a:spAutoFit/>
          </a:bodyPr>
          <a:lstStyle/>
          <a:p>
            <a:pPr algn="ctr">
              <a:spcBef>
                <a:spcPct val="50000"/>
              </a:spcBef>
            </a:pPr>
            <a:r>
              <a:rPr lang="zh-CN" altLang="en-US" sz="1200" dirty="0">
                <a:latin typeface="黑体" panose="02010609060101010101" pitchFamily="49" charset="-122"/>
                <a:ea typeface="黑体" panose="02010609060101010101" pitchFamily="49" charset="-122"/>
              </a:rPr>
              <a:t>单位：万元</a:t>
            </a:r>
          </a:p>
        </p:txBody>
      </p:sp>
      <p:graphicFrame>
        <p:nvGraphicFramePr>
          <p:cNvPr id="8" name="表格 7"/>
          <p:cNvGraphicFramePr>
            <a:graphicFrameLocks noGrp="1"/>
          </p:cNvGraphicFramePr>
          <p:nvPr>
            <p:extLst>
              <p:ext uri="{D42A27DB-BD31-4B8C-83A1-F6EECF244321}">
                <p14:modId xmlns:p14="http://schemas.microsoft.com/office/powerpoint/2010/main" val="3788419560"/>
              </p:ext>
            </p:extLst>
          </p:nvPr>
        </p:nvGraphicFramePr>
        <p:xfrm>
          <a:off x="2052141" y="2060848"/>
          <a:ext cx="5761023" cy="3432177"/>
        </p:xfrm>
        <a:graphic>
          <a:graphicData uri="http://schemas.openxmlformats.org/drawingml/2006/table">
            <a:tbl>
              <a:tblPr>
                <a:tableStyleId>{5C22544A-7EE6-4342-B048-85BDC9FD1C3A}</a:tableStyleId>
              </a:tblPr>
              <a:tblGrid>
                <a:gridCol w="2808397"/>
                <a:gridCol w="1260489"/>
                <a:gridCol w="1692137"/>
              </a:tblGrid>
              <a:tr h="52416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1200" u="none" strike="noStrike" dirty="0">
                          <a:effectLst/>
                          <a:latin typeface="黑体" panose="02010609060101010101" pitchFamily="49" charset="-122"/>
                          <a:ea typeface="黑体" panose="02010609060101010101" pitchFamily="49" charset="-122"/>
                        </a:rPr>
                        <a:t>　</a:t>
                      </a:r>
                      <a:endParaRPr lang="zh-CN" altLang="en-US" sz="1200" b="0" i="0" u="none" strike="noStrike" dirty="0" smtClean="0">
                        <a:solidFill>
                          <a:srgbClr val="000000"/>
                        </a:solidFill>
                        <a:effectLst/>
                        <a:latin typeface="黑体" panose="02010609060101010101" pitchFamily="49" charset="-122"/>
                        <a:ea typeface="黑体" panose="02010609060101010101" pitchFamily="49" charset="-122"/>
                      </a:endParaRPr>
                    </a:p>
                  </a:txBody>
                  <a:tcPr marL="9526" marR="9526" marT="9524" marB="0" anchor="ctr"/>
                </a:tc>
                <a:tc>
                  <a:txBody>
                    <a:bodyPr/>
                    <a:lstStyle/>
                    <a:p>
                      <a:pPr algn="ctr" fontAlgn="ctr"/>
                      <a:r>
                        <a:rPr lang="en-US" altLang="zh-CN" sz="1200" b="1" u="none" strike="noStrike" dirty="0" smtClean="0">
                          <a:effectLst/>
                          <a:latin typeface="黑体" panose="02010609060101010101" pitchFamily="49" charset="-122"/>
                          <a:ea typeface="黑体" panose="02010609060101010101" pitchFamily="49" charset="-122"/>
                        </a:rPr>
                        <a:t>2014</a:t>
                      </a:r>
                      <a:r>
                        <a:rPr lang="zh-CN" altLang="en-US" sz="1200" b="1" u="none" strike="noStrike" dirty="0" smtClean="0">
                          <a:effectLst/>
                          <a:latin typeface="黑体" panose="02010609060101010101" pitchFamily="49" charset="-122"/>
                          <a:ea typeface="黑体" panose="02010609060101010101" pitchFamily="49" charset="-122"/>
                        </a:rPr>
                        <a:t>年末</a:t>
                      </a:r>
                      <a:endParaRPr lang="zh-CN" altLang="en-US" sz="1200" b="1" i="0" u="none" strike="noStrike" dirty="0">
                        <a:solidFill>
                          <a:srgbClr val="000000"/>
                        </a:solidFill>
                        <a:effectLst/>
                        <a:latin typeface="黑体" panose="02010609060101010101" pitchFamily="49" charset="-122"/>
                        <a:ea typeface="黑体" panose="02010609060101010101" pitchFamily="49" charset="-122"/>
                      </a:endParaRPr>
                    </a:p>
                  </a:txBody>
                  <a:tcPr marL="9526" marR="9526" marT="9524" marB="0" anchor="ctr"/>
                </a:tc>
                <a:tc>
                  <a:txBody>
                    <a:bodyPr/>
                    <a:lstStyle/>
                    <a:p>
                      <a:pPr algn="ctr" fontAlgn="ctr"/>
                      <a:r>
                        <a:rPr lang="en-US" altLang="zh-CN" sz="1200" b="1" u="none" strike="noStrike" dirty="0" smtClean="0">
                          <a:effectLst/>
                          <a:latin typeface="黑体" panose="02010609060101010101" pitchFamily="49" charset="-122"/>
                          <a:ea typeface="黑体" panose="02010609060101010101" pitchFamily="49" charset="-122"/>
                        </a:rPr>
                        <a:t>2013</a:t>
                      </a:r>
                      <a:r>
                        <a:rPr lang="zh-CN" altLang="en-US" sz="1200" b="1" u="none" strike="noStrike" dirty="0" smtClean="0">
                          <a:effectLst/>
                          <a:latin typeface="黑体" panose="02010609060101010101" pitchFamily="49" charset="-122"/>
                          <a:ea typeface="黑体" panose="02010609060101010101" pitchFamily="49" charset="-122"/>
                        </a:rPr>
                        <a:t>年末</a:t>
                      </a:r>
                      <a:endParaRPr lang="zh-CN" altLang="en-US" sz="1200" b="1" i="0" u="none" strike="noStrike" dirty="0">
                        <a:solidFill>
                          <a:srgbClr val="000000"/>
                        </a:solidFill>
                        <a:effectLst/>
                        <a:latin typeface="黑体" panose="02010609060101010101" pitchFamily="49" charset="-122"/>
                        <a:ea typeface="黑体" panose="02010609060101010101" pitchFamily="49" charset="-122"/>
                      </a:endParaRPr>
                    </a:p>
                  </a:txBody>
                  <a:tcPr marL="9526" marR="9526" marT="9524" marB="0" anchor="ctr"/>
                </a:tc>
              </a:tr>
              <a:tr h="222884">
                <a:tc>
                  <a:txBody>
                    <a:bodyPr/>
                    <a:lstStyle/>
                    <a:p>
                      <a:pPr algn="just" fontAlgn="ctr"/>
                      <a:r>
                        <a:rPr lang="zh-CN" altLang="en-US" sz="1200" b="1" u="none" strike="noStrike">
                          <a:effectLst/>
                          <a:latin typeface="黑体" panose="02010609060101010101" pitchFamily="49" charset="-122"/>
                          <a:ea typeface="黑体" panose="02010609060101010101" pitchFamily="49" charset="-122"/>
                        </a:rPr>
                        <a:t>资产总额</a:t>
                      </a:r>
                      <a:endParaRPr lang="zh-CN" altLang="en-US" sz="1200" b="1" i="0" u="none" strike="noStrike">
                        <a:solidFill>
                          <a:srgbClr val="000000"/>
                        </a:solidFill>
                        <a:effectLst/>
                        <a:latin typeface="黑体" panose="02010609060101010101" pitchFamily="49" charset="-122"/>
                        <a:ea typeface="黑体" panose="02010609060101010101" pitchFamily="49" charset="-122"/>
                      </a:endParaRPr>
                    </a:p>
                  </a:txBody>
                  <a:tcPr marL="9526" marR="9526" marT="9524" marB="0" anchor="ctr"/>
                </a:tc>
                <a:tc>
                  <a:txBody>
                    <a:bodyPr/>
                    <a:lstStyle/>
                    <a:p>
                      <a:pPr algn="r" fontAlgn="ctr"/>
                      <a:r>
                        <a:rPr lang="en-US" sz="1200" u="none" strike="noStrike" kern="1200" dirty="0" smtClean="0">
                          <a:solidFill>
                            <a:schemeClr val="dk1"/>
                          </a:solidFill>
                          <a:effectLst/>
                          <a:latin typeface="Times New Roman" panose="02020603050405020304" pitchFamily="18" charset="0"/>
                          <a:ea typeface="黑体" panose="02010609060101010101" pitchFamily="49" charset="-122"/>
                          <a:cs typeface="Times New Roman" panose="02020603050405020304" pitchFamily="18" charset="0"/>
                        </a:rPr>
                        <a:t>2,517,439</a:t>
                      </a:r>
                      <a:endParaRPr lang="en-US" sz="1200" u="none" strike="noStrike" kern="1200" dirty="0">
                        <a:solidFill>
                          <a:schemeClr val="dk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9526" marR="9526" marT="9524" marB="0" anchor="ctr"/>
                </a:tc>
                <a:tc>
                  <a:txBody>
                    <a:bodyPr/>
                    <a:lstStyle/>
                    <a:p>
                      <a:pPr algn="r" fontAlgn="ctr"/>
                      <a:r>
                        <a:rPr lang="en-US" sz="1200" u="none" strike="noStrike" kern="1200" dirty="0" smtClean="0">
                          <a:solidFill>
                            <a:schemeClr val="dk1"/>
                          </a:solidFill>
                          <a:effectLst/>
                          <a:latin typeface="Times New Roman" panose="02020603050405020304" pitchFamily="18" charset="0"/>
                          <a:ea typeface="黑体" panose="02010609060101010101" pitchFamily="49" charset="-122"/>
                          <a:cs typeface="Times New Roman" panose="02020603050405020304" pitchFamily="18" charset="0"/>
                        </a:rPr>
                        <a:t>2,428,372</a:t>
                      </a:r>
                      <a:endParaRPr lang="en-US" sz="1200" u="none" strike="noStrike" kern="1200" dirty="0">
                        <a:solidFill>
                          <a:schemeClr val="dk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9526" marR="9526" marT="9524" marB="0" anchor="ctr"/>
                </a:tc>
              </a:tr>
              <a:tr h="222884">
                <a:tc>
                  <a:txBody>
                    <a:bodyPr/>
                    <a:lstStyle/>
                    <a:p>
                      <a:pPr algn="just" fontAlgn="ctr"/>
                      <a:r>
                        <a:rPr lang="zh-CN" altLang="en-US" sz="1200" b="1" u="none" strike="noStrike" dirty="0">
                          <a:effectLst/>
                          <a:latin typeface="黑体" panose="02010609060101010101" pitchFamily="49" charset="-122"/>
                          <a:ea typeface="黑体" panose="02010609060101010101" pitchFamily="49" charset="-122"/>
                        </a:rPr>
                        <a:t>负债总额</a:t>
                      </a:r>
                      <a:endParaRPr lang="zh-CN" altLang="en-US" sz="1200" b="1" i="0" u="none" strike="noStrike" dirty="0">
                        <a:solidFill>
                          <a:srgbClr val="000000"/>
                        </a:solidFill>
                        <a:effectLst/>
                        <a:latin typeface="黑体" panose="02010609060101010101" pitchFamily="49" charset="-122"/>
                        <a:ea typeface="黑体" panose="02010609060101010101" pitchFamily="49" charset="-122"/>
                      </a:endParaRPr>
                    </a:p>
                  </a:txBody>
                  <a:tcPr marL="9526" marR="9526" marT="9524" marB="0" anchor="ctr"/>
                </a:tc>
                <a:tc>
                  <a:txBody>
                    <a:bodyPr/>
                    <a:lstStyle/>
                    <a:p>
                      <a:pPr algn="r" fontAlgn="ctr"/>
                      <a:r>
                        <a:rPr lang="en-US" altLang="zh-CN" sz="1200" u="none" strike="noStrike" kern="1200" dirty="0" smtClean="0">
                          <a:solidFill>
                            <a:schemeClr val="dk1"/>
                          </a:solidFill>
                          <a:effectLst/>
                          <a:latin typeface="Times New Roman" panose="02020603050405020304" pitchFamily="18" charset="0"/>
                          <a:ea typeface="黑体" panose="02010609060101010101" pitchFamily="49" charset="-122"/>
                          <a:cs typeface="Times New Roman" panose="02020603050405020304" pitchFamily="18" charset="0"/>
                        </a:rPr>
                        <a:t>1,737,314</a:t>
                      </a:r>
                      <a:endParaRPr lang="en-US" altLang="zh-CN" sz="1200" u="none" strike="noStrike" kern="1200" dirty="0">
                        <a:solidFill>
                          <a:schemeClr val="dk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9526" marR="9526" marT="9524" marB="0" anchor="ctr"/>
                </a:tc>
                <a:tc>
                  <a:txBody>
                    <a:bodyPr/>
                    <a:lstStyle/>
                    <a:p>
                      <a:pPr algn="r" fontAlgn="ctr"/>
                      <a:r>
                        <a:rPr lang="en-US" altLang="zh-CN" sz="1200" u="none" strike="noStrike" kern="1200" dirty="0" smtClean="0">
                          <a:solidFill>
                            <a:schemeClr val="dk1"/>
                          </a:solidFill>
                          <a:effectLst/>
                          <a:latin typeface="Times New Roman" panose="02020603050405020304" pitchFamily="18" charset="0"/>
                          <a:ea typeface="黑体" panose="02010609060101010101" pitchFamily="49" charset="-122"/>
                          <a:cs typeface="Times New Roman" panose="02020603050405020304" pitchFamily="18" charset="0"/>
                        </a:rPr>
                        <a:t>1,448,625</a:t>
                      </a:r>
                      <a:endParaRPr lang="en-US" altLang="zh-CN" sz="1200" u="none" strike="noStrike" kern="1200" dirty="0">
                        <a:solidFill>
                          <a:schemeClr val="dk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9526" marR="9526" marT="9524" marB="0" anchor="ctr"/>
                </a:tc>
              </a:tr>
              <a:tr h="424751">
                <a:tc>
                  <a:txBody>
                    <a:bodyPr/>
                    <a:lstStyle/>
                    <a:p>
                      <a:pPr marL="0" algn="just" defTabSz="914400" rtl="0" eaLnBrk="1" fontAlgn="ctr" latinLnBrk="0" hangingPunct="1"/>
                      <a:r>
                        <a:rPr lang="zh-CN" altLang="zh-CN" sz="1200" b="1" u="none" strike="noStrike" kern="1200" dirty="0" smtClean="0">
                          <a:solidFill>
                            <a:schemeClr val="dk1"/>
                          </a:solidFill>
                          <a:effectLst/>
                          <a:latin typeface="黑体" panose="02010609060101010101" pitchFamily="49" charset="-122"/>
                          <a:ea typeface="黑体" panose="02010609060101010101" pitchFamily="49" charset="-122"/>
                          <a:cs typeface="+mn-cs"/>
                        </a:rPr>
                        <a:t>所有者权益合计</a:t>
                      </a:r>
                      <a:endParaRPr lang="zh-CN" altLang="en-US" sz="1200" b="1" u="none" strike="noStrike" kern="1200" dirty="0">
                        <a:solidFill>
                          <a:schemeClr val="dk1"/>
                        </a:solidFill>
                        <a:effectLst/>
                        <a:latin typeface="黑体" panose="02010609060101010101" pitchFamily="49" charset="-122"/>
                        <a:ea typeface="黑体" panose="02010609060101010101" pitchFamily="49" charset="-122"/>
                        <a:cs typeface="+mn-cs"/>
                      </a:endParaRPr>
                    </a:p>
                  </a:txBody>
                  <a:tcPr marL="9526" marR="9526" marT="9524" marB="0" anchor="ctr"/>
                </a:tc>
                <a:tc>
                  <a:txBody>
                    <a:bodyPr/>
                    <a:lstStyle/>
                    <a:p>
                      <a:pPr algn="r" fontAlgn="ctr"/>
                      <a:r>
                        <a:rPr lang="en-US" sz="1200" u="none" strike="noStrike" kern="1200" dirty="0" smtClean="0">
                          <a:solidFill>
                            <a:schemeClr val="dk1"/>
                          </a:solidFill>
                          <a:effectLst/>
                          <a:latin typeface="Times New Roman" panose="02020603050405020304" pitchFamily="18" charset="0"/>
                          <a:ea typeface="黑体" panose="02010609060101010101" pitchFamily="49" charset="-122"/>
                          <a:cs typeface="Times New Roman" panose="02020603050405020304" pitchFamily="18" charset="0"/>
                        </a:rPr>
                        <a:t>780,125</a:t>
                      </a:r>
                      <a:endParaRPr lang="en-US" sz="1200" u="none" strike="noStrike" kern="1200" dirty="0">
                        <a:solidFill>
                          <a:schemeClr val="dk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9526" marR="9526" marT="9524" marB="0" anchor="ctr"/>
                </a:tc>
                <a:tc>
                  <a:txBody>
                    <a:bodyPr/>
                    <a:lstStyle/>
                    <a:p>
                      <a:pPr algn="r" fontAlgn="ctr"/>
                      <a:r>
                        <a:rPr lang="en-US" sz="1200" u="none" strike="noStrike" kern="1200" dirty="0" smtClean="0">
                          <a:solidFill>
                            <a:schemeClr val="dk1"/>
                          </a:solidFill>
                          <a:effectLst/>
                          <a:latin typeface="Times New Roman" panose="02020603050405020304" pitchFamily="18" charset="0"/>
                          <a:ea typeface="黑体" panose="02010609060101010101" pitchFamily="49" charset="-122"/>
                          <a:cs typeface="Times New Roman" panose="02020603050405020304" pitchFamily="18" charset="0"/>
                        </a:rPr>
                        <a:t>979,746</a:t>
                      </a:r>
                      <a:endParaRPr lang="en-US" sz="1200" u="none" strike="noStrike" kern="1200" dirty="0">
                        <a:solidFill>
                          <a:schemeClr val="dk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9526" marR="9526" marT="9524" marB="0" anchor="ctr"/>
                </a:tc>
              </a:tr>
              <a:tr h="424751">
                <a:tc>
                  <a:txBody>
                    <a:bodyPr/>
                    <a:lstStyle/>
                    <a:p>
                      <a:pPr algn="just" fontAlgn="ctr"/>
                      <a:r>
                        <a:rPr lang="zh-CN" altLang="en-US" sz="1200" b="1" u="none" strike="noStrike">
                          <a:effectLst/>
                          <a:latin typeface="黑体" panose="02010609060101010101" pitchFamily="49" charset="-122"/>
                          <a:ea typeface="黑体" panose="02010609060101010101" pitchFamily="49" charset="-122"/>
                        </a:rPr>
                        <a:t>归属于上市公司股东的所有者权益</a:t>
                      </a:r>
                      <a:endParaRPr lang="zh-CN" altLang="en-US" sz="1200" b="1" i="0" u="none" strike="noStrike">
                        <a:solidFill>
                          <a:srgbClr val="000000"/>
                        </a:solidFill>
                        <a:effectLst/>
                        <a:latin typeface="黑体" panose="02010609060101010101" pitchFamily="49" charset="-122"/>
                        <a:ea typeface="黑体" panose="02010609060101010101" pitchFamily="49" charset="-122"/>
                      </a:endParaRPr>
                    </a:p>
                  </a:txBody>
                  <a:tcPr marL="9526" marR="9526" marT="9524" marB="0" anchor="ctr"/>
                </a:tc>
                <a:tc>
                  <a:txBody>
                    <a:bodyPr/>
                    <a:lstStyle/>
                    <a:p>
                      <a:pPr algn="r" rtl="0" fontAlgn="ctr"/>
                      <a:r>
                        <a:rPr lang="en-US" altLang="zh-CN" sz="1200" b="0" i="0" u="none" strike="noStrike" dirty="0" smtClean="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624,733</a:t>
                      </a:r>
                      <a:endParaRPr lang="en-US" altLang="zh-CN" sz="1200" b="0" i="0" u="none" strike="noStrike"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endParaRPr>
                    </a:p>
                  </a:txBody>
                  <a:tcPr marL="9525" marR="9525" marT="9525" marB="0" anchor="ctr"/>
                </a:tc>
                <a:tc>
                  <a:txBody>
                    <a:bodyPr/>
                    <a:lstStyle/>
                    <a:p>
                      <a:pPr algn="r" rtl="0" fontAlgn="ctr"/>
                      <a:r>
                        <a:rPr lang="en-US" altLang="zh-CN" sz="1200" b="0" i="0" u="none" strike="noStrike" dirty="0" smtClean="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609,312</a:t>
                      </a:r>
                      <a:endParaRPr lang="en-US" altLang="zh-CN" sz="1200" b="0" i="0" u="none" strike="noStrike"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endParaRPr>
                    </a:p>
                  </a:txBody>
                  <a:tcPr marL="9525" marR="9525" marT="9525" marB="0" anchor="ctr"/>
                </a:tc>
              </a:tr>
              <a:tr h="352452">
                <a:tc>
                  <a:txBody>
                    <a:bodyPr/>
                    <a:lstStyle/>
                    <a:p>
                      <a:pPr algn="ctr" fontAlgn="ctr"/>
                      <a:endParaRPr lang="zh-CN" altLang="en-US" sz="1200" b="1" i="0" u="none" strike="noStrike" dirty="0">
                        <a:solidFill>
                          <a:srgbClr val="000000"/>
                        </a:solidFill>
                        <a:effectLst/>
                        <a:latin typeface="黑体" panose="02010609060101010101" pitchFamily="49" charset="-122"/>
                        <a:ea typeface="黑体" panose="02010609060101010101" pitchFamily="49" charset="-122"/>
                      </a:endParaRPr>
                    </a:p>
                  </a:txBody>
                  <a:tcPr marL="9526" marR="9526" marT="9524" marB="0" anchor="ctr"/>
                </a:tc>
                <a:tc>
                  <a:txBody>
                    <a:bodyPr/>
                    <a:lstStyle/>
                    <a:p>
                      <a:pPr algn="ctr" fontAlgn="ctr"/>
                      <a:r>
                        <a:rPr lang="en-US" altLang="zh-CN" sz="1200" b="1" u="none" strike="noStrike" dirty="0" smtClean="0">
                          <a:effectLst/>
                          <a:latin typeface="黑体" panose="02010609060101010101" pitchFamily="49" charset="-122"/>
                          <a:ea typeface="黑体" panose="02010609060101010101" pitchFamily="49" charset="-122"/>
                        </a:rPr>
                        <a:t>2014 </a:t>
                      </a:r>
                      <a:r>
                        <a:rPr lang="zh-CN" altLang="en-US" sz="1200" b="1" u="none" strike="noStrike" dirty="0" smtClean="0">
                          <a:effectLst/>
                          <a:latin typeface="黑体" panose="02010609060101010101" pitchFamily="49" charset="-122"/>
                          <a:ea typeface="黑体" panose="02010609060101010101" pitchFamily="49" charset="-122"/>
                        </a:rPr>
                        <a:t>年</a:t>
                      </a:r>
                      <a:endParaRPr lang="zh-CN" altLang="en-US" sz="1200" b="1" i="0" u="none" strike="noStrike" dirty="0">
                        <a:solidFill>
                          <a:srgbClr val="000000"/>
                        </a:solidFill>
                        <a:effectLst/>
                        <a:latin typeface="黑体" panose="02010609060101010101" pitchFamily="49" charset="-122"/>
                        <a:ea typeface="黑体" panose="02010609060101010101" pitchFamily="49" charset="-122"/>
                      </a:endParaRPr>
                    </a:p>
                  </a:txBody>
                  <a:tcPr marL="9526" marR="9526" marT="9524" marB="0" anchor="ctr"/>
                </a:tc>
                <a:tc>
                  <a:txBody>
                    <a:bodyPr/>
                    <a:lstStyle/>
                    <a:p>
                      <a:pPr algn="ctr" fontAlgn="ctr"/>
                      <a:r>
                        <a:rPr lang="en-US" altLang="zh-CN" sz="1200" b="1" u="none" strike="noStrike" dirty="0" smtClean="0">
                          <a:effectLst/>
                          <a:latin typeface="黑体" panose="02010609060101010101" pitchFamily="49" charset="-122"/>
                          <a:ea typeface="黑体" panose="02010609060101010101" pitchFamily="49" charset="-122"/>
                        </a:rPr>
                        <a:t>2013</a:t>
                      </a:r>
                      <a:r>
                        <a:rPr lang="zh-CN" altLang="en-US" sz="1200" b="1" u="none" strike="noStrike" dirty="0" smtClean="0">
                          <a:effectLst/>
                          <a:latin typeface="黑体" panose="02010609060101010101" pitchFamily="49" charset="-122"/>
                          <a:ea typeface="黑体" panose="02010609060101010101" pitchFamily="49" charset="-122"/>
                        </a:rPr>
                        <a:t>年</a:t>
                      </a:r>
                      <a:endParaRPr lang="zh-CN" altLang="en-US" sz="1200" b="1" i="0" u="none" strike="noStrike" dirty="0">
                        <a:solidFill>
                          <a:srgbClr val="000000"/>
                        </a:solidFill>
                        <a:effectLst/>
                        <a:latin typeface="黑体" panose="02010609060101010101" pitchFamily="49" charset="-122"/>
                        <a:ea typeface="黑体" panose="02010609060101010101" pitchFamily="49" charset="-122"/>
                      </a:endParaRPr>
                    </a:p>
                  </a:txBody>
                  <a:tcPr marL="9526" marR="9526" marT="9524" marB="0" anchor="ctr"/>
                </a:tc>
              </a:tr>
              <a:tr h="222884">
                <a:tc>
                  <a:txBody>
                    <a:bodyPr/>
                    <a:lstStyle/>
                    <a:p>
                      <a:pPr algn="just" fontAlgn="ctr"/>
                      <a:r>
                        <a:rPr lang="zh-CN" altLang="en-US" sz="1200" b="1" u="none" strike="noStrike">
                          <a:effectLst/>
                          <a:latin typeface="黑体" panose="02010609060101010101" pitchFamily="49" charset="-122"/>
                          <a:ea typeface="黑体" panose="02010609060101010101" pitchFamily="49" charset="-122"/>
                        </a:rPr>
                        <a:t>营业总收入</a:t>
                      </a:r>
                      <a:endParaRPr lang="zh-CN" altLang="en-US" sz="1200" b="1" i="0" u="none" strike="noStrike">
                        <a:solidFill>
                          <a:srgbClr val="000000"/>
                        </a:solidFill>
                        <a:effectLst/>
                        <a:latin typeface="黑体" panose="02010609060101010101" pitchFamily="49" charset="-122"/>
                        <a:ea typeface="黑体" panose="02010609060101010101" pitchFamily="49" charset="-122"/>
                      </a:endParaRPr>
                    </a:p>
                  </a:txBody>
                  <a:tcPr marL="9526" marR="9526" marT="9524" marB="0" anchor="ctr"/>
                </a:tc>
                <a:tc>
                  <a:txBody>
                    <a:bodyPr/>
                    <a:lstStyle/>
                    <a:p>
                      <a:pPr algn="r" fontAlgn="ctr"/>
                      <a:r>
                        <a:rPr lang="en-US" altLang="zh-CN" sz="1200" b="0" i="0" u="none" strike="noStrike" kern="1200" dirty="0" smtClean="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558,938</a:t>
                      </a:r>
                      <a:endParaRPr lang="en-US" altLang="zh-CN" sz="1200" b="0" i="0" u="none" strike="noStrike" kern="12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endParaRPr>
                    </a:p>
                  </a:txBody>
                  <a:tcPr marL="9526" marR="9526" marT="9524" marB="0" anchor="ctr"/>
                </a:tc>
                <a:tc>
                  <a:txBody>
                    <a:bodyPr/>
                    <a:lstStyle/>
                    <a:p>
                      <a:pPr algn="r" fontAlgn="ctr"/>
                      <a:r>
                        <a:rPr lang="en-US" altLang="zh-CN" sz="1200" b="0" i="0" u="none" strike="noStrike" kern="1200" dirty="0" smtClean="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423,065</a:t>
                      </a:r>
                      <a:endParaRPr lang="en-US" altLang="zh-CN" sz="1200" b="0" i="0" u="none" strike="noStrike" kern="12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endParaRPr>
                    </a:p>
                  </a:txBody>
                  <a:tcPr marL="9526" marR="9526" marT="9524" marB="0" anchor="ctr"/>
                </a:tc>
              </a:tr>
              <a:tr h="222884">
                <a:tc>
                  <a:txBody>
                    <a:bodyPr/>
                    <a:lstStyle/>
                    <a:p>
                      <a:pPr algn="just" fontAlgn="ctr"/>
                      <a:r>
                        <a:rPr lang="zh-CN" altLang="en-US" sz="1200" b="1" u="none" strike="noStrike">
                          <a:effectLst/>
                          <a:latin typeface="黑体" panose="02010609060101010101" pitchFamily="49" charset="-122"/>
                          <a:ea typeface="黑体" panose="02010609060101010101" pitchFamily="49" charset="-122"/>
                        </a:rPr>
                        <a:t>利润总额</a:t>
                      </a:r>
                      <a:endParaRPr lang="zh-CN" altLang="en-US" sz="1200" b="1" i="0" u="none" strike="noStrike">
                        <a:solidFill>
                          <a:srgbClr val="000000"/>
                        </a:solidFill>
                        <a:effectLst/>
                        <a:latin typeface="黑体" panose="02010609060101010101" pitchFamily="49" charset="-122"/>
                        <a:ea typeface="黑体" panose="02010609060101010101" pitchFamily="49" charset="-122"/>
                      </a:endParaRPr>
                    </a:p>
                  </a:txBody>
                  <a:tcPr marL="9526" marR="9526" marT="9524" marB="0" anchor="ctr"/>
                </a:tc>
                <a:tc>
                  <a:txBody>
                    <a:bodyPr/>
                    <a:lstStyle/>
                    <a:p>
                      <a:pPr algn="r" fontAlgn="ctr"/>
                      <a:r>
                        <a:rPr lang="en-US" altLang="zh-CN" sz="1200" b="0" i="0" u="none" strike="noStrike" kern="1200" dirty="0" smtClean="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87,196</a:t>
                      </a:r>
                      <a:endParaRPr lang="en-US" altLang="zh-CN" sz="1200" b="0" i="0" u="none" strike="noStrike" kern="12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endParaRPr>
                    </a:p>
                  </a:txBody>
                  <a:tcPr marL="9526" marR="9526" marT="9524" marB="0" anchor="ctr"/>
                </a:tc>
                <a:tc>
                  <a:txBody>
                    <a:bodyPr/>
                    <a:lstStyle/>
                    <a:p>
                      <a:pPr algn="r" fontAlgn="ctr"/>
                      <a:r>
                        <a:rPr lang="en-US" altLang="zh-CN" sz="1200" b="0" i="0" u="none" strike="noStrike" kern="1200" dirty="0" smtClean="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109,357</a:t>
                      </a:r>
                      <a:endParaRPr lang="en-US" altLang="zh-CN" sz="1200" b="0" i="0" u="none" strike="noStrike" kern="12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endParaRPr>
                    </a:p>
                  </a:txBody>
                  <a:tcPr marL="9526" marR="9526" marT="9524" marB="0" anchor="ctr"/>
                </a:tc>
              </a:tr>
              <a:tr h="471113">
                <a:tc>
                  <a:txBody>
                    <a:bodyPr/>
                    <a:lstStyle/>
                    <a:p>
                      <a:pPr algn="just" fontAlgn="ctr"/>
                      <a:r>
                        <a:rPr lang="zh-CN" altLang="en-US" sz="1200" b="1" u="none" strike="noStrike" dirty="0">
                          <a:effectLst/>
                          <a:latin typeface="黑体" panose="02010609060101010101" pitchFamily="49" charset="-122"/>
                          <a:ea typeface="黑体" panose="02010609060101010101" pitchFamily="49" charset="-122"/>
                        </a:rPr>
                        <a:t>归属于上市公司股东的净利润    </a:t>
                      </a:r>
                      <a:endParaRPr lang="zh-CN" altLang="en-US" sz="1200" b="1" i="0" u="none" strike="noStrike" dirty="0">
                        <a:solidFill>
                          <a:srgbClr val="000000"/>
                        </a:solidFill>
                        <a:effectLst/>
                        <a:latin typeface="黑体" panose="02010609060101010101" pitchFamily="49" charset="-122"/>
                        <a:ea typeface="黑体" panose="02010609060101010101" pitchFamily="49" charset="-122"/>
                      </a:endParaRPr>
                    </a:p>
                  </a:txBody>
                  <a:tcPr marL="9526" marR="9526" marT="9524" marB="0" anchor="ctr"/>
                </a:tc>
                <a:tc>
                  <a:txBody>
                    <a:bodyPr/>
                    <a:lstStyle/>
                    <a:p>
                      <a:pPr algn="r" fontAlgn="ctr"/>
                      <a:r>
                        <a:rPr lang="en-US" altLang="zh-CN" sz="1200" b="0" i="0" u="none" strike="noStrike" kern="1200" dirty="0" smtClean="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61,023</a:t>
                      </a:r>
                      <a:endParaRPr lang="en-US" altLang="zh-CN" sz="1200" b="0" i="0" u="none" strike="noStrike" kern="12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endParaRPr>
                    </a:p>
                  </a:txBody>
                  <a:tcPr marL="9526" marR="9526" marT="9524" marB="0" anchor="ctr"/>
                </a:tc>
                <a:tc>
                  <a:txBody>
                    <a:bodyPr/>
                    <a:lstStyle/>
                    <a:p>
                      <a:pPr algn="r" fontAlgn="ctr"/>
                      <a:r>
                        <a:rPr lang="en-US" altLang="zh-CN" sz="1200" b="0" i="0" u="none" strike="noStrike" kern="1200" dirty="0" smtClean="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60,127</a:t>
                      </a:r>
                      <a:endParaRPr lang="en-US" altLang="zh-CN" sz="1200" b="0" i="0" u="none" strike="noStrike" kern="12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endParaRPr>
                    </a:p>
                  </a:txBody>
                  <a:tcPr marL="9526" marR="9526" marT="9524" marB="0" anchor="ctr"/>
                </a:tc>
              </a:tr>
              <a:tr h="343414">
                <a:tc>
                  <a:txBody>
                    <a:bodyPr/>
                    <a:lstStyle/>
                    <a:p>
                      <a:pPr algn="just" fontAlgn="ctr"/>
                      <a:r>
                        <a:rPr lang="zh-CN" altLang="en-US" sz="1200" b="1" u="none" strike="noStrike" dirty="0">
                          <a:effectLst/>
                          <a:latin typeface="黑体" panose="02010609060101010101" pitchFamily="49" charset="-122"/>
                          <a:ea typeface="黑体" panose="02010609060101010101" pitchFamily="49" charset="-122"/>
                        </a:rPr>
                        <a:t>经营活动产生的现金流量净额</a:t>
                      </a:r>
                      <a:endParaRPr lang="zh-CN" altLang="en-US" sz="1200" b="1" i="0" u="none" strike="noStrike" dirty="0">
                        <a:solidFill>
                          <a:srgbClr val="000000"/>
                        </a:solidFill>
                        <a:effectLst/>
                        <a:latin typeface="黑体" panose="02010609060101010101" pitchFamily="49" charset="-122"/>
                        <a:ea typeface="黑体" panose="02010609060101010101" pitchFamily="49" charset="-122"/>
                      </a:endParaRPr>
                    </a:p>
                  </a:txBody>
                  <a:tcPr marL="9526" marR="9526" marT="9524" marB="0" anchor="ctr"/>
                </a:tc>
                <a:tc>
                  <a:txBody>
                    <a:bodyPr/>
                    <a:lstStyle/>
                    <a:p>
                      <a:pPr algn="r" fontAlgn="ctr"/>
                      <a:r>
                        <a:rPr lang="en-US" altLang="zh-CN" sz="1200" b="0" i="0" u="none" strike="noStrike" kern="1200" dirty="0" smtClean="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34,193</a:t>
                      </a:r>
                      <a:endParaRPr lang="en-US" altLang="zh-CN" sz="1200" b="0" i="0" u="none" strike="noStrike" kern="12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endParaRPr>
                    </a:p>
                  </a:txBody>
                  <a:tcPr marL="9526" marR="9526" marT="9524" marB="0" anchor="ctr"/>
                </a:tc>
                <a:tc>
                  <a:txBody>
                    <a:bodyPr/>
                    <a:lstStyle/>
                    <a:p>
                      <a:pPr algn="r" fontAlgn="ctr"/>
                      <a:r>
                        <a:rPr lang="en-US" altLang="zh-CN" sz="1200" b="0" i="0" u="none" strike="noStrike" kern="1200" dirty="0" smtClean="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10,690</a:t>
                      </a:r>
                      <a:endParaRPr lang="en-US" altLang="zh-CN" sz="1200" b="0" i="0" u="none" strike="noStrike" kern="12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endParaRPr>
                    </a:p>
                  </a:txBody>
                  <a:tcPr marL="9526" marR="9526" marT="9524" marB="0" anchor="ctr"/>
                </a:tc>
              </a:tr>
            </a:tbl>
          </a:graphicData>
        </a:graphic>
      </p:graphicFrame>
      <p:sp>
        <p:nvSpPr>
          <p:cNvPr id="6" name="TextBox 5"/>
          <p:cNvSpPr txBox="1"/>
          <p:nvPr/>
        </p:nvSpPr>
        <p:spPr>
          <a:xfrm>
            <a:off x="462236" y="5949280"/>
            <a:ext cx="6768752" cy="260648"/>
          </a:xfrm>
          <a:prstGeom prst="rect">
            <a:avLst/>
          </a:prstGeom>
          <a:noFill/>
        </p:spPr>
        <p:txBody>
          <a:bodyPr wrap="square" rtlCol="0">
            <a:spAutoFit/>
          </a:bodyPr>
          <a:lstStyle/>
          <a:p>
            <a:r>
              <a:rPr lang="zh-CN" altLang="en-US" sz="1100" dirty="0" smtClean="0"/>
              <a:t>注：</a:t>
            </a:r>
            <a:r>
              <a:rPr lang="zh-CN" altLang="en-US" sz="1100" dirty="0"/>
              <a:t>期</a:t>
            </a:r>
            <a:r>
              <a:rPr lang="zh-CN" altLang="en-US" sz="1100" dirty="0" smtClean="0"/>
              <a:t>初调整情况请详见公司</a:t>
            </a:r>
            <a:r>
              <a:rPr lang="en-US" altLang="zh-CN" sz="1100" dirty="0" smtClean="0"/>
              <a:t>2014</a:t>
            </a:r>
            <a:r>
              <a:rPr lang="zh-CN" altLang="en-US" sz="1100" dirty="0" smtClean="0"/>
              <a:t>年度报告</a:t>
            </a:r>
            <a:endParaRPr lang="zh-CN" altLang="en-US" sz="1100" dirty="0"/>
          </a:p>
        </p:txBody>
      </p:sp>
      <p:sp>
        <p:nvSpPr>
          <p:cNvPr id="9" name="Rectangle 2"/>
          <p:cNvSpPr txBox="1">
            <a:spLocks noChangeArrowheads="1"/>
          </p:cNvSpPr>
          <p:nvPr/>
        </p:nvSpPr>
        <p:spPr bwMode="auto">
          <a:xfrm>
            <a:off x="0" y="610235"/>
            <a:ext cx="7867650" cy="33855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zh-CN" altLang="en-US" sz="1600" b="1" kern="0" dirty="0" smtClean="0">
                <a:solidFill>
                  <a:schemeClr val="accent2">
                    <a:lumMod val="75000"/>
                  </a:schemeClr>
                </a:solidFill>
                <a:latin typeface="黑体" panose="02010609060101010101" pitchFamily="49" charset="-122"/>
                <a:ea typeface="黑体" panose="02010609060101010101" pitchFamily="49" charset="-122"/>
              </a:rPr>
              <a:t>公司基本情况</a:t>
            </a:r>
            <a:endParaRPr kumimoji="0" lang="zh-CN" altLang="en-US" sz="1600" b="1" i="0" u="none" strike="noStrike" kern="1200" cap="none" spc="0" normalizeH="0" baseline="0" noProof="0" dirty="0">
              <a:ln>
                <a:noFill/>
              </a:ln>
              <a:solidFill>
                <a:schemeClr val="accent2">
                  <a:lumMod val="75000"/>
                </a:schemeClr>
              </a:solidFill>
              <a:effectLst/>
              <a:uLnTx/>
              <a:uFillTx/>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1"/>
          <p:cNvGrpSpPr>
            <a:grpSpLocks/>
          </p:cNvGrpSpPr>
          <p:nvPr/>
        </p:nvGrpSpPr>
        <p:grpSpPr bwMode="auto">
          <a:xfrm>
            <a:off x="4356100" y="1290638"/>
            <a:ext cx="3600450" cy="901700"/>
            <a:chOff x="3501" y="1698"/>
            <a:chExt cx="2494" cy="626"/>
          </a:xfrm>
        </p:grpSpPr>
        <p:sp>
          <p:nvSpPr>
            <p:cNvPr id="55302" name="Line 4"/>
            <p:cNvSpPr>
              <a:spLocks noChangeShapeType="1"/>
            </p:cNvSpPr>
            <p:nvPr/>
          </p:nvSpPr>
          <p:spPr bwMode="auto">
            <a:xfrm>
              <a:off x="5344" y="2035"/>
              <a:ext cx="0" cy="28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zh-CN" altLang="en-US">
                <a:solidFill>
                  <a:srgbClr val="000000"/>
                </a:solidFill>
              </a:endParaRPr>
            </a:p>
          </p:txBody>
        </p:sp>
        <p:sp>
          <p:nvSpPr>
            <p:cNvPr id="55303" name="AutoShape 6"/>
            <p:cNvSpPr>
              <a:spLocks noChangeArrowheads="1"/>
            </p:cNvSpPr>
            <p:nvPr/>
          </p:nvSpPr>
          <p:spPr bwMode="auto">
            <a:xfrm>
              <a:off x="3501" y="1698"/>
              <a:ext cx="2494" cy="185"/>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46038" rIns="0" bIns="46038" anchor="ctr" anchorCtr="1"/>
            <a:lstStyle/>
            <a:p>
              <a:pPr eaLnBrk="0" hangingPunct="0">
                <a:spcBef>
                  <a:spcPct val="50000"/>
                </a:spcBef>
              </a:pPr>
              <a:r>
                <a:rPr lang="zh-CN" altLang="en-US" sz="1600" b="1">
                  <a:solidFill>
                    <a:srgbClr val="3366FF"/>
                  </a:solidFill>
                </a:rPr>
                <a:t>公司历年累计分红情况（单位：万元）</a:t>
              </a:r>
            </a:p>
          </p:txBody>
        </p:sp>
      </p:grpSp>
      <p:sp>
        <p:nvSpPr>
          <p:cNvPr id="8" name="Text Box 28"/>
          <p:cNvSpPr txBox="1">
            <a:spLocks noChangeArrowheads="1"/>
          </p:cNvSpPr>
          <p:nvPr/>
        </p:nvSpPr>
        <p:spPr bwMode="gray">
          <a:xfrm>
            <a:off x="152722" y="1173989"/>
            <a:ext cx="8667750" cy="757130"/>
          </a:xfrm>
          <a:prstGeom prst="rect">
            <a:avLst/>
          </a:prstGeom>
          <a:ln>
            <a:headEnd/>
            <a:tailEnd/>
          </a:ln>
          <a:extLst/>
        </p:spPr>
        <p:style>
          <a:lnRef idx="0">
            <a:schemeClr val="accent2"/>
          </a:lnRef>
          <a:fillRef idx="3">
            <a:schemeClr val="accent2"/>
          </a:fillRef>
          <a:effectRef idx="3">
            <a:schemeClr val="accent2"/>
          </a:effectRef>
          <a:fontRef idx="minor">
            <a:schemeClr val="lt1"/>
          </a:fontRef>
        </p:style>
        <p:txBody>
          <a:bodyPr anchor="ctr">
            <a:spAutoFit/>
          </a:bodyPr>
          <a:lstStyle>
            <a:defPPr>
              <a:defRPr lang="zh-CN"/>
            </a:defPPr>
            <a:lvl1pPr algn="l">
              <a:lnSpc>
                <a:spcPct val="155000"/>
              </a:lnSpc>
              <a:spcBef>
                <a:spcPct val="50000"/>
              </a:spcBef>
              <a:buClr>
                <a:schemeClr val="accent2"/>
              </a:buClr>
              <a:defRPr sz="1600" b="1">
                <a:solidFill>
                  <a:schemeClr val="bg1"/>
                </a:solidFill>
                <a:ea typeface="楷体_GB231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defRPr/>
            </a:pPr>
            <a:r>
              <a:rPr lang="en-US" altLang="zh-CN" sz="1200" dirty="0" smtClean="0"/>
              <a:t>- </a:t>
            </a:r>
            <a:r>
              <a:rPr lang="zh-CN" altLang="en-US" sz="1200" dirty="0" smtClean="0"/>
              <a:t>公司上市以来，始终以股东利益为先，努力为股东创造最大价值，坚持高额分红回报股东。</a:t>
            </a:r>
            <a:endParaRPr lang="en-US" altLang="zh-CN" sz="1200" dirty="0" smtClean="0"/>
          </a:p>
          <a:p>
            <a:pPr>
              <a:defRPr/>
            </a:pPr>
            <a:r>
              <a:rPr lang="en-US" altLang="zh-CN" sz="1200" dirty="0" smtClean="0"/>
              <a:t>- </a:t>
            </a:r>
            <a:r>
              <a:rPr lang="zh-CN" altLang="en-US" sz="1200" dirty="0" smtClean="0"/>
              <a:t>公司累计分红派现金额已达</a:t>
            </a:r>
            <a:r>
              <a:rPr lang="en-US" altLang="zh-CN" sz="1200" dirty="0" smtClean="0"/>
              <a:t>484</a:t>
            </a:r>
            <a:r>
              <a:rPr lang="en-US" altLang="zh-CN" sz="1200" dirty="0"/>
              <a:t>,</a:t>
            </a:r>
            <a:r>
              <a:rPr lang="en-US" altLang="zh-CN" sz="1200" dirty="0" smtClean="0"/>
              <a:t>845</a:t>
            </a:r>
            <a:r>
              <a:rPr lang="zh-CN" altLang="sv-SE" sz="1200" dirty="0" smtClean="0"/>
              <a:t>万元</a:t>
            </a:r>
            <a:r>
              <a:rPr lang="zh-CN" altLang="en-US" sz="1200" dirty="0" smtClean="0"/>
              <a:t>，已超过通过资本市场的两次融资</a:t>
            </a:r>
            <a:r>
              <a:rPr lang="zh-CN" altLang="en-US" sz="1200" dirty="0"/>
              <a:t>总</a:t>
            </a:r>
            <a:r>
              <a:rPr lang="zh-CN" altLang="en-US" sz="1200" dirty="0" smtClean="0"/>
              <a:t>额</a:t>
            </a:r>
            <a:r>
              <a:rPr lang="en-US" altLang="zh-CN" sz="1200" dirty="0" smtClean="0"/>
              <a:t>468,381</a:t>
            </a:r>
            <a:r>
              <a:rPr lang="zh-CN" altLang="en-US" sz="1200" dirty="0" smtClean="0"/>
              <a:t>万元</a:t>
            </a:r>
            <a:r>
              <a:rPr lang="zh-CN" altLang="en-US" sz="1200" dirty="0"/>
              <a:t>。</a:t>
            </a:r>
            <a:endParaRPr lang="zh-CN" altLang="en-US" sz="1200" dirty="0" smtClean="0"/>
          </a:p>
        </p:txBody>
      </p:sp>
      <p:sp>
        <p:nvSpPr>
          <p:cNvPr id="9" name="Text Box 28"/>
          <p:cNvSpPr txBox="1">
            <a:spLocks noChangeArrowheads="1"/>
          </p:cNvSpPr>
          <p:nvPr/>
        </p:nvSpPr>
        <p:spPr bwMode="gray">
          <a:xfrm>
            <a:off x="188020" y="5466218"/>
            <a:ext cx="8416230" cy="619208"/>
          </a:xfrm>
          <a:prstGeom prst="rect">
            <a:avLst/>
          </a:prstGeom>
          <a:noFill/>
          <a:ln>
            <a:headEnd/>
            <a:tailEnd/>
          </a:ln>
          <a:effectLst/>
          <a:extLst/>
        </p:spPr>
        <p:style>
          <a:lnRef idx="0">
            <a:schemeClr val="accent2"/>
          </a:lnRef>
          <a:fillRef idx="3">
            <a:schemeClr val="accent2"/>
          </a:fillRef>
          <a:effectRef idx="3">
            <a:schemeClr val="accent2"/>
          </a:effectRef>
          <a:fontRef idx="minor">
            <a:schemeClr val="lt1"/>
          </a:fontRef>
        </p:style>
        <p:txBody>
          <a:bodyPr wrap="square" anchor="ctr">
            <a:spAutoFit/>
          </a:bodyPr>
          <a:lstStyle>
            <a:defPPr>
              <a:defRPr lang="zh-CN"/>
            </a:defPPr>
            <a:lvl1pPr algn="l">
              <a:lnSpc>
                <a:spcPct val="155000"/>
              </a:lnSpc>
              <a:spcBef>
                <a:spcPct val="50000"/>
              </a:spcBef>
              <a:buClr>
                <a:schemeClr val="accent2"/>
              </a:buClr>
              <a:defRPr sz="1600" b="1">
                <a:solidFill>
                  <a:schemeClr val="bg1"/>
                </a:solidFill>
                <a:ea typeface="楷体_GB231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defRPr/>
            </a:pPr>
            <a:r>
              <a:rPr lang="zh-CN" altLang="zh-CN" sz="1200" dirty="0" smtClean="0">
                <a:solidFill>
                  <a:schemeClr val="accent2">
                    <a:lumMod val="75000"/>
                  </a:schemeClr>
                </a:solidFill>
                <a:latin typeface="黑体" pitchFamily="2" charset="-122"/>
                <a:ea typeface="黑体" pitchFamily="2" charset="-122"/>
              </a:rPr>
              <a:t>《北京首创股份有限公司未来三年（</a:t>
            </a:r>
            <a:r>
              <a:rPr lang="en-US" altLang="zh-CN" sz="1200" dirty="0" smtClean="0">
                <a:solidFill>
                  <a:schemeClr val="accent2">
                    <a:lumMod val="75000"/>
                  </a:schemeClr>
                </a:solidFill>
                <a:latin typeface="黑体" pitchFamily="2" charset="-122"/>
                <a:ea typeface="黑体" pitchFamily="2" charset="-122"/>
              </a:rPr>
              <a:t>2013</a:t>
            </a:r>
            <a:r>
              <a:rPr lang="zh-CN" altLang="zh-CN" sz="1200" dirty="0" smtClean="0">
                <a:solidFill>
                  <a:schemeClr val="accent2">
                    <a:lumMod val="75000"/>
                  </a:schemeClr>
                </a:solidFill>
                <a:latin typeface="黑体" pitchFamily="2" charset="-122"/>
                <a:ea typeface="黑体" pitchFamily="2" charset="-122"/>
              </a:rPr>
              <a:t>年</a:t>
            </a:r>
            <a:r>
              <a:rPr lang="en-US" altLang="zh-CN" sz="1200" dirty="0" smtClean="0">
                <a:solidFill>
                  <a:schemeClr val="accent2">
                    <a:lumMod val="75000"/>
                  </a:schemeClr>
                </a:solidFill>
                <a:latin typeface="黑体" pitchFamily="2" charset="-122"/>
                <a:ea typeface="黑体" pitchFamily="2" charset="-122"/>
              </a:rPr>
              <a:t>-2015</a:t>
            </a:r>
            <a:r>
              <a:rPr lang="zh-CN" altLang="zh-CN" sz="1200" dirty="0" smtClean="0">
                <a:solidFill>
                  <a:schemeClr val="accent2">
                    <a:lumMod val="75000"/>
                  </a:schemeClr>
                </a:solidFill>
                <a:latin typeface="黑体" pitchFamily="2" charset="-122"/>
                <a:ea typeface="黑体" pitchFamily="2" charset="-122"/>
              </a:rPr>
              <a:t>年）股东回报规划》</a:t>
            </a:r>
            <a:r>
              <a:rPr lang="zh-CN" altLang="en-US" sz="1200" dirty="0" smtClean="0">
                <a:solidFill>
                  <a:schemeClr val="accent2">
                    <a:lumMod val="75000"/>
                  </a:schemeClr>
                </a:solidFill>
                <a:latin typeface="黑体" pitchFamily="2" charset="-122"/>
                <a:ea typeface="黑体" pitchFamily="2" charset="-122"/>
              </a:rPr>
              <a:t>：将</a:t>
            </a:r>
            <a:r>
              <a:rPr lang="zh-CN" altLang="zh-CN" sz="1200" dirty="0" smtClean="0">
                <a:solidFill>
                  <a:schemeClr val="accent2">
                    <a:lumMod val="75000"/>
                  </a:schemeClr>
                </a:solidFill>
                <a:latin typeface="黑体" pitchFamily="2" charset="-122"/>
                <a:ea typeface="黑体" pitchFamily="2" charset="-122"/>
              </a:rPr>
              <a:t>优先采用现金分红的利润分配方式</a:t>
            </a:r>
            <a:r>
              <a:rPr lang="zh-CN" altLang="en-US" sz="1200" dirty="0" smtClean="0">
                <a:solidFill>
                  <a:schemeClr val="accent2">
                    <a:lumMod val="75000"/>
                  </a:schemeClr>
                </a:solidFill>
                <a:latin typeface="黑体" pitchFamily="2" charset="-122"/>
                <a:ea typeface="黑体" pitchFamily="2" charset="-122"/>
              </a:rPr>
              <a:t>，</a:t>
            </a:r>
            <a:r>
              <a:rPr lang="zh-CN" altLang="zh-CN" sz="1200" dirty="0" smtClean="0">
                <a:solidFill>
                  <a:schemeClr val="accent2">
                    <a:lumMod val="75000"/>
                  </a:schemeClr>
                </a:solidFill>
                <a:latin typeface="黑体" pitchFamily="2" charset="-122"/>
                <a:ea typeface="黑体" pitchFamily="2" charset="-122"/>
              </a:rPr>
              <a:t>每年以现金方式分配的利润不少于当年可供股东分配利润的百分之三十</a:t>
            </a:r>
            <a:r>
              <a:rPr lang="zh-CN" altLang="en-US" sz="1200" dirty="0" smtClean="0">
                <a:solidFill>
                  <a:schemeClr val="accent2">
                    <a:lumMod val="75000"/>
                  </a:schemeClr>
                </a:solidFill>
                <a:latin typeface="黑体" pitchFamily="2" charset="-122"/>
                <a:ea typeface="黑体" pitchFamily="2" charset="-122"/>
              </a:rPr>
              <a:t>。</a:t>
            </a:r>
          </a:p>
        </p:txBody>
      </p:sp>
      <p:sp>
        <p:nvSpPr>
          <p:cNvPr id="11" name="Text Box 28"/>
          <p:cNvSpPr txBox="1">
            <a:spLocks noChangeArrowheads="1"/>
          </p:cNvSpPr>
          <p:nvPr/>
        </p:nvSpPr>
        <p:spPr bwMode="gray">
          <a:xfrm>
            <a:off x="190352" y="3068960"/>
            <a:ext cx="2742480" cy="1329595"/>
          </a:xfrm>
          <a:prstGeom prst="rect">
            <a:avLst/>
          </a:prstGeom>
          <a:noFill/>
          <a:ln>
            <a:headEnd/>
            <a:tailEnd/>
          </a:ln>
          <a:effectLst/>
          <a:extLst/>
        </p:spPr>
        <p:style>
          <a:lnRef idx="0">
            <a:schemeClr val="accent2"/>
          </a:lnRef>
          <a:fillRef idx="3">
            <a:schemeClr val="accent2"/>
          </a:fillRef>
          <a:effectRef idx="3">
            <a:schemeClr val="accent2"/>
          </a:effectRef>
          <a:fontRef idx="minor">
            <a:schemeClr val="lt1"/>
          </a:fontRef>
        </p:style>
        <p:txBody>
          <a:bodyPr wrap="square" anchor="ctr">
            <a:spAutoFit/>
          </a:bodyPr>
          <a:lstStyle>
            <a:defPPr>
              <a:defRPr lang="zh-CN"/>
            </a:defPPr>
            <a:lvl1pPr algn="l">
              <a:lnSpc>
                <a:spcPct val="155000"/>
              </a:lnSpc>
              <a:spcBef>
                <a:spcPct val="50000"/>
              </a:spcBef>
              <a:buClr>
                <a:schemeClr val="accent2"/>
              </a:buClr>
              <a:defRPr sz="1600" b="1">
                <a:solidFill>
                  <a:schemeClr val="bg1"/>
                </a:solidFill>
                <a:ea typeface="楷体_GB231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defRPr/>
            </a:pPr>
            <a:r>
              <a:rPr lang="zh-CN" altLang="en-US" sz="1200" dirty="0" smtClean="0">
                <a:solidFill>
                  <a:schemeClr val="accent2">
                    <a:lumMod val="75000"/>
                  </a:schemeClr>
                </a:solidFill>
                <a:latin typeface="华文中宋" panose="02010600040101010101" pitchFamily="2" charset="-122"/>
                <a:ea typeface="华文中宋" panose="02010600040101010101" pitchFamily="2" charset="-122"/>
              </a:rPr>
              <a:t>*</a:t>
            </a:r>
            <a:r>
              <a:rPr lang="en-US" altLang="zh-CN" sz="1200" dirty="0" smtClean="0">
                <a:solidFill>
                  <a:schemeClr val="accent2">
                    <a:lumMod val="75000"/>
                  </a:schemeClr>
                </a:solidFill>
                <a:latin typeface="华文中宋" panose="02010600040101010101" pitchFamily="2" charset="-122"/>
                <a:ea typeface="华文中宋" panose="02010600040101010101" pitchFamily="2" charset="-122"/>
              </a:rPr>
              <a:t>2014</a:t>
            </a:r>
            <a:r>
              <a:rPr lang="zh-CN" altLang="en-US" sz="1200" dirty="0" smtClean="0">
                <a:solidFill>
                  <a:schemeClr val="accent2">
                    <a:lumMod val="75000"/>
                  </a:schemeClr>
                </a:solidFill>
                <a:latin typeface="华文中宋" panose="02010600040101010101" pitchFamily="2" charset="-122"/>
                <a:ea typeface="华文中宋" panose="02010600040101010101" pitchFamily="2" charset="-122"/>
              </a:rPr>
              <a:t>年度分红预案*</a:t>
            </a:r>
            <a:endParaRPr lang="en-US" altLang="zh-CN" sz="1200" dirty="0" smtClean="0">
              <a:solidFill>
                <a:schemeClr val="accent2">
                  <a:lumMod val="75000"/>
                </a:schemeClr>
              </a:solidFill>
              <a:latin typeface="华文中宋" panose="02010600040101010101" pitchFamily="2" charset="-122"/>
              <a:ea typeface="华文中宋" panose="02010600040101010101" pitchFamily="2" charset="-122"/>
            </a:endParaRPr>
          </a:p>
          <a:p>
            <a:pPr>
              <a:defRPr/>
            </a:pPr>
            <a:r>
              <a:rPr lang="zh-CN" altLang="en-US" sz="1200" dirty="0" smtClean="0">
                <a:solidFill>
                  <a:schemeClr val="accent2">
                    <a:lumMod val="75000"/>
                  </a:schemeClr>
                </a:solidFill>
                <a:latin typeface="华文中宋" panose="02010600040101010101" pitchFamily="2" charset="-122"/>
                <a:ea typeface="华文中宋" panose="02010600040101010101" pitchFamily="2" charset="-122"/>
              </a:rPr>
              <a:t>“</a:t>
            </a:r>
            <a:r>
              <a:rPr lang="zh-CN" altLang="zh-CN" sz="1200" dirty="0" smtClean="0">
                <a:solidFill>
                  <a:schemeClr val="accent2">
                    <a:lumMod val="75000"/>
                  </a:schemeClr>
                </a:solidFill>
                <a:latin typeface="华文中宋" panose="02010600040101010101" pitchFamily="2" charset="-122"/>
                <a:ea typeface="华文中宋" panose="02010600040101010101" pitchFamily="2" charset="-122"/>
              </a:rPr>
              <a:t>以</a:t>
            </a:r>
            <a:r>
              <a:rPr lang="zh-CN" altLang="zh-CN" sz="1200" dirty="0">
                <a:solidFill>
                  <a:schemeClr val="accent2">
                    <a:lumMod val="75000"/>
                  </a:schemeClr>
                </a:solidFill>
                <a:latin typeface="华文中宋" panose="02010600040101010101" pitchFamily="2" charset="-122"/>
                <a:ea typeface="华文中宋" panose="02010600040101010101" pitchFamily="2" charset="-122"/>
              </a:rPr>
              <a:t>总股本</a:t>
            </a:r>
            <a:r>
              <a:rPr lang="en-US" altLang="zh-CN" sz="1200" dirty="0">
                <a:solidFill>
                  <a:schemeClr val="accent2">
                    <a:lumMod val="75000"/>
                  </a:schemeClr>
                </a:solidFill>
                <a:latin typeface="华文中宋" panose="02010600040101010101" pitchFamily="2" charset="-122"/>
                <a:ea typeface="华文中宋" panose="02010600040101010101" pitchFamily="2" charset="-122"/>
              </a:rPr>
              <a:t>2,410,307,062</a:t>
            </a:r>
            <a:r>
              <a:rPr lang="zh-CN" altLang="zh-CN" sz="1200" dirty="0">
                <a:solidFill>
                  <a:schemeClr val="accent2">
                    <a:lumMod val="75000"/>
                  </a:schemeClr>
                </a:solidFill>
                <a:latin typeface="华文中宋" panose="02010600040101010101" pitchFamily="2" charset="-122"/>
                <a:ea typeface="华文中宋" panose="02010600040101010101" pitchFamily="2" charset="-122"/>
              </a:rPr>
              <a:t>股为基数，向全体股东每</a:t>
            </a:r>
            <a:r>
              <a:rPr lang="en-US" altLang="zh-CN" sz="1200" dirty="0">
                <a:solidFill>
                  <a:schemeClr val="accent2">
                    <a:lumMod val="75000"/>
                  </a:schemeClr>
                </a:solidFill>
                <a:latin typeface="华文中宋" panose="02010600040101010101" pitchFamily="2" charset="-122"/>
                <a:ea typeface="华文中宋" panose="02010600040101010101" pitchFamily="2" charset="-122"/>
              </a:rPr>
              <a:t>10</a:t>
            </a:r>
            <a:r>
              <a:rPr lang="zh-CN" altLang="zh-CN" sz="1200" dirty="0">
                <a:solidFill>
                  <a:schemeClr val="accent2">
                    <a:lumMod val="75000"/>
                  </a:schemeClr>
                </a:solidFill>
                <a:latin typeface="华文中宋" panose="02010600040101010101" pitchFamily="2" charset="-122"/>
                <a:ea typeface="华文中宋" panose="02010600040101010101" pitchFamily="2" charset="-122"/>
              </a:rPr>
              <a:t>股派</a:t>
            </a:r>
            <a:r>
              <a:rPr lang="en-US" altLang="zh-CN" sz="1200" dirty="0">
                <a:solidFill>
                  <a:schemeClr val="accent2">
                    <a:lumMod val="75000"/>
                  </a:schemeClr>
                </a:solidFill>
                <a:latin typeface="华文中宋" panose="02010600040101010101" pitchFamily="2" charset="-122"/>
                <a:ea typeface="华文中宋" panose="02010600040101010101" pitchFamily="2" charset="-122"/>
              </a:rPr>
              <a:t>1.5</a:t>
            </a:r>
            <a:r>
              <a:rPr lang="zh-CN" altLang="zh-CN" sz="1200" dirty="0">
                <a:solidFill>
                  <a:schemeClr val="accent2">
                    <a:lumMod val="75000"/>
                  </a:schemeClr>
                </a:solidFill>
                <a:latin typeface="华文中宋" panose="02010600040101010101" pitchFamily="2" charset="-122"/>
                <a:ea typeface="华文中宋" panose="02010600040101010101" pitchFamily="2" charset="-122"/>
              </a:rPr>
              <a:t>元（含税），共计派发现金</a:t>
            </a:r>
            <a:r>
              <a:rPr lang="en-US" altLang="zh-CN" sz="1200" dirty="0">
                <a:solidFill>
                  <a:schemeClr val="accent2">
                    <a:lumMod val="75000"/>
                  </a:schemeClr>
                </a:solidFill>
                <a:latin typeface="华文中宋" panose="02010600040101010101" pitchFamily="2" charset="-122"/>
                <a:ea typeface="华文中宋" panose="02010600040101010101" pitchFamily="2" charset="-122"/>
              </a:rPr>
              <a:t>361,546,059.30</a:t>
            </a:r>
            <a:r>
              <a:rPr lang="zh-CN" altLang="zh-CN" sz="1200" dirty="0" smtClean="0">
                <a:solidFill>
                  <a:schemeClr val="accent2">
                    <a:lumMod val="75000"/>
                  </a:schemeClr>
                </a:solidFill>
                <a:latin typeface="华文中宋" panose="02010600040101010101" pitchFamily="2" charset="-122"/>
                <a:ea typeface="华文中宋" panose="02010600040101010101" pitchFamily="2" charset="-122"/>
              </a:rPr>
              <a:t>元</a:t>
            </a:r>
            <a:r>
              <a:rPr lang="zh-CN" altLang="en-US" sz="1200" dirty="0" smtClean="0">
                <a:solidFill>
                  <a:schemeClr val="accent2">
                    <a:lumMod val="75000"/>
                  </a:schemeClr>
                </a:solidFill>
                <a:latin typeface="华文中宋" panose="02010600040101010101" pitchFamily="2" charset="-122"/>
                <a:ea typeface="华文中宋" panose="02010600040101010101" pitchFamily="2" charset="-122"/>
              </a:rPr>
              <a:t>。”</a:t>
            </a:r>
            <a:endParaRPr lang="zh-CN" altLang="en-US" sz="1200" dirty="0">
              <a:solidFill>
                <a:schemeClr val="accent2">
                  <a:lumMod val="75000"/>
                </a:schemeClr>
              </a:solidFill>
              <a:latin typeface="华文中宋" panose="02010600040101010101" pitchFamily="2" charset="-122"/>
              <a:ea typeface="华文中宋" panose="02010600040101010101" pitchFamily="2" charset="-122"/>
            </a:endParaRPr>
          </a:p>
        </p:txBody>
      </p:sp>
      <p:pic>
        <p:nvPicPr>
          <p:cNvPr id="118794"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2270619"/>
            <a:ext cx="4968354" cy="292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2"/>
          <p:cNvSpPr txBox="1">
            <a:spLocks noChangeArrowheads="1"/>
          </p:cNvSpPr>
          <p:nvPr/>
        </p:nvSpPr>
        <p:spPr bwMode="auto">
          <a:xfrm>
            <a:off x="0" y="610235"/>
            <a:ext cx="7867650" cy="33855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zh-CN" altLang="en-US" sz="1600" b="1" kern="0" dirty="0" smtClean="0">
                <a:solidFill>
                  <a:schemeClr val="accent2">
                    <a:lumMod val="75000"/>
                  </a:schemeClr>
                </a:solidFill>
                <a:latin typeface="黑体" panose="02010609060101010101" pitchFamily="49" charset="-122"/>
                <a:ea typeface="黑体" panose="02010609060101010101" pitchFamily="49" charset="-122"/>
              </a:rPr>
              <a:t>公司基本情况</a:t>
            </a:r>
            <a:endParaRPr kumimoji="0" lang="zh-CN" altLang="en-US" sz="1600" b="1" i="0" u="none" strike="noStrike" kern="1200" cap="none" spc="0" normalizeH="0" baseline="0" noProof="0" dirty="0">
              <a:ln>
                <a:noFill/>
              </a:ln>
              <a:solidFill>
                <a:schemeClr val="accent2">
                  <a:lumMod val="75000"/>
                </a:schemeClr>
              </a:solidFill>
              <a:effectLst/>
              <a:uLnTx/>
              <a:uFillTx/>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19430623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250825" y="3079750"/>
            <a:ext cx="5580063" cy="978729"/>
          </a:xfrm>
          <a:prstGeom prst="rect">
            <a:avLst/>
          </a:prstGeom>
          <a:noFill/>
          <a:ln w="9525">
            <a:noFill/>
            <a:miter lim="800000"/>
            <a:headEnd/>
            <a:tailEnd/>
          </a:ln>
        </p:spPr>
        <p:txBody>
          <a:bodyPr>
            <a:spAutoFit/>
          </a:bodyPr>
          <a:lstStyle/>
          <a:p>
            <a:pPr algn="ctr">
              <a:spcBef>
                <a:spcPct val="50000"/>
              </a:spcBef>
            </a:pPr>
            <a:r>
              <a:rPr lang="zh-CN" altLang="en-US" sz="1800" b="1" dirty="0">
                <a:latin typeface="黑体" panose="02010609060101010101" pitchFamily="49" charset="-122"/>
                <a:ea typeface="黑体" panose="02010609060101010101" pitchFamily="49" charset="-122"/>
              </a:rPr>
              <a:t>第二章</a:t>
            </a:r>
          </a:p>
          <a:p>
            <a:pPr algn="ctr"/>
            <a:endParaRPr lang="en-US" altLang="zh-CN" sz="1800" b="1" dirty="0">
              <a:latin typeface="黑体" panose="02010609060101010101" pitchFamily="49" charset="-122"/>
              <a:ea typeface="黑体" panose="02010609060101010101" pitchFamily="49" charset="-122"/>
            </a:endParaRPr>
          </a:p>
          <a:p>
            <a:pPr algn="ctr">
              <a:spcBef>
                <a:spcPct val="20000"/>
              </a:spcBef>
            </a:pPr>
            <a:r>
              <a:rPr lang="zh-CN" altLang="en-US" sz="1800" b="1" dirty="0">
                <a:latin typeface="黑体" panose="02010609060101010101" pitchFamily="49" charset="-122"/>
                <a:ea typeface="黑体" panose="02010609060101010101" pitchFamily="49" charset="-122"/>
              </a:rPr>
              <a:t>公司竞争优势</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ASTER_ITEM" val="MASTER_ITEM"/>
  <p:tag name="SLIDE_TYPE_NAME" val="Three Vertical Boxes (10pt) - Medium and Small"/>
</p:tagLst>
</file>

<file path=ppt/tags/tag2.xml><?xml version="1.0" encoding="utf-8"?>
<p:tagLst xmlns:a="http://schemas.openxmlformats.org/drawingml/2006/main" xmlns:r="http://schemas.openxmlformats.org/officeDocument/2006/relationships" xmlns:p="http://schemas.openxmlformats.org/presentationml/2006/main">
  <p:tag name="MASTER_ITEM" val="MASTER_ITEM"/>
  <p:tag name="SLIDE_TYPE_NAME" val="Three Vertical Boxes (10pt) - Medium and Small"/>
</p:tagLst>
</file>

<file path=ppt/tags/tag3.xml><?xml version="1.0" encoding="utf-8"?>
<p:tagLst xmlns:a="http://schemas.openxmlformats.org/drawingml/2006/main" xmlns:r="http://schemas.openxmlformats.org/officeDocument/2006/relationships" xmlns:p="http://schemas.openxmlformats.org/presentationml/2006/main">
  <p:tag name="MASTER_ITEM" val="MASTER_ITEM"/>
  <p:tag name="SLIDE_TYPE_NAME" val="Three Vertical Boxes (10pt) - Medium and Small"/>
</p:tagLst>
</file>

<file path=ppt/theme/theme1.xml><?xml version="1.0" encoding="utf-8"?>
<a:theme xmlns:a="http://schemas.openxmlformats.org/drawingml/2006/main" name="万华国际资源PPT模板">
  <a:themeElements>
    <a:clrScheme name="万华国际资源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万华国际资源PPT模板">
      <a:majorFont>
        <a:latin typeface="Humnst777 Blk BT"/>
        <a:ea typeface="汉仪大黑简"/>
        <a:cs typeface=""/>
      </a:majorFont>
      <a:minorFont>
        <a:latin typeface="Arial"/>
        <a:ea typeface="方正中等线简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3600" b="0" i="0" u="none" strike="noStrike" cap="none" normalizeH="0" baseline="0" smtClean="0">
            <a:ln>
              <a:noFill/>
            </a:ln>
            <a:solidFill>
              <a:schemeClr val="tx1"/>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3600" b="0" i="0" u="none" strike="noStrike" cap="none" normalizeH="0" baseline="0" smtClean="0">
            <a:ln>
              <a:noFill/>
            </a:ln>
            <a:solidFill>
              <a:schemeClr val="tx1"/>
            </a:solidFill>
            <a:effectLst/>
            <a:latin typeface="Arial" charset="0"/>
            <a:ea typeface="宋体" pitchFamily="2" charset="-122"/>
          </a:defRPr>
        </a:defPPr>
      </a:lstStyle>
    </a:lnDef>
  </a:objectDefaults>
  <a:extraClrSchemeLst>
    <a:extraClrScheme>
      <a:clrScheme name="万华国际资源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万华国际资源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万华国际资源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万华国际资源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万华国际资源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万华国际资源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万华国际资源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万华国际资源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万华国际资源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万华国际资源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万华国际资源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万华国际资源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自定义设计方案">
  <a:themeElements>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定义设计方案">
      <a:majorFont>
        <a:latin typeface="Arial"/>
        <a:ea typeface="汉仪综艺体简"/>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3600" b="0" i="0" u="none" strike="noStrike" cap="none" normalizeH="0" baseline="0" smtClean="0">
            <a:ln>
              <a:noFill/>
            </a:ln>
            <a:solidFill>
              <a:schemeClr val="tx1"/>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3600" b="0" i="0" u="none" strike="noStrike" cap="none" normalizeH="0" baseline="0" smtClean="0">
            <a:ln>
              <a:noFill/>
            </a:ln>
            <a:solidFill>
              <a:schemeClr val="tx1"/>
            </a:solidFill>
            <a:effectLst/>
            <a:latin typeface="Arial" charset="0"/>
            <a:ea typeface="宋体" pitchFamily="2" charset="-122"/>
          </a:defRPr>
        </a:defPPr>
      </a:lstStyle>
    </a:lnDef>
  </a:objectDefaults>
  <a:extraClrSchemeLst>
    <a:extraClrScheme>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自定义设计方案">
  <a:themeElements>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自定义设计方案">
      <a:majorFont>
        <a:latin typeface="Arial"/>
        <a:ea typeface="汉仪大黑简"/>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3600" b="0" i="0" u="none" strike="noStrike" cap="none" normalizeH="0" baseline="0" smtClean="0">
            <a:ln>
              <a:noFill/>
            </a:ln>
            <a:solidFill>
              <a:schemeClr val="tx1"/>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3600" b="0" i="0" u="none" strike="noStrike" cap="none" normalizeH="0" baseline="0" smtClean="0">
            <a:ln>
              <a:noFill/>
            </a:ln>
            <a:solidFill>
              <a:schemeClr val="tx1"/>
            </a:solidFill>
            <a:effectLst/>
            <a:latin typeface="Arial" charset="0"/>
            <a:ea typeface="宋体" pitchFamily="2" charset="-122"/>
          </a:defRPr>
        </a:defPPr>
      </a:lstStyle>
    </a:lnDef>
  </a:objectDefaults>
  <a:extraClrSchemeLst>
    <a:extraClrScheme>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万华国际资源PPT模板</Template>
  <TotalTime>3892</TotalTime>
  <Words>1117</Words>
  <Application>Microsoft Office PowerPoint</Application>
  <PresentationFormat>全屏显示(4:3)</PresentationFormat>
  <Paragraphs>162</Paragraphs>
  <Slides>19</Slides>
  <Notes>1</Notes>
  <HiddenSlides>0</HiddenSlides>
  <MMClips>0</MMClips>
  <ScaleCrop>false</ScaleCrop>
  <HeadingPairs>
    <vt:vector size="4" baseType="variant">
      <vt:variant>
        <vt:lpstr>主题</vt:lpstr>
      </vt:variant>
      <vt:variant>
        <vt:i4>3</vt:i4>
      </vt:variant>
      <vt:variant>
        <vt:lpstr>幻灯片标题</vt:lpstr>
      </vt:variant>
      <vt:variant>
        <vt:i4>19</vt:i4>
      </vt:variant>
    </vt:vector>
  </HeadingPairs>
  <TitlesOfParts>
    <vt:vector size="22" baseType="lpstr">
      <vt:lpstr>万华国际资源PPT模板</vt:lpstr>
      <vt:lpstr>自定义设计方案</vt:lpstr>
      <vt:lpstr>1_自定义设计方案</vt:lpstr>
      <vt:lpstr>北京首创股份有限公司 投资者见面会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公司竞争优势之——全国性的投资布局</vt:lpstr>
      <vt:lpstr>公司竞争优势之——全国性的投资布局</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dongdao</dc:creator>
  <cp:lastModifiedBy>lenovo</cp:lastModifiedBy>
  <cp:revision>338</cp:revision>
  <cp:lastPrinted>2011-09-08T12:18:02Z</cp:lastPrinted>
  <dcterms:created xsi:type="dcterms:W3CDTF">2010-06-01T04:14:53Z</dcterms:created>
  <dcterms:modified xsi:type="dcterms:W3CDTF">2015-05-06T04:04:36Z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